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notesMasterIdLst>
    <p:notesMasterId r:id="rId8"/>
  </p:notesMasterIdLst>
  <p:sldIdLst>
    <p:sldId id="259" r:id="rId2"/>
    <p:sldId id="271" r:id="rId3"/>
    <p:sldId id="262" r:id="rId4"/>
    <p:sldId id="272" r:id="rId5"/>
    <p:sldId id="263" r:id="rId6"/>
    <p:sldId id="273" r:id="rId7"/>
  </p:sldIdLst>
  <p:sldSz cx="13208000" cy="9906000"/>
  <p:notesSz cx="7104063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DCD7F5"/>
    <a:srgbClr val="D9D4F4"/>
    <a:srgbClr val="562B71"/>
    <a:srgbClr val="6BA2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0868FFF5-FE7D-4DA0-89D4-D9734F9D487A}" type="datetimeFigureOut">
              <a:rPr lang="ko-KR" altLang="en-US" smtClean="0"/>
              <a:t>2022-01-03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318DFED8-2902-4D32-B88E-DF2EBDED99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1227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860784" y="4028440"/>
            <a:ext cx="1347216" cy="145288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8" name="Rectangle 7"/>
          <p:cNvSpPr/>
          <p:nvPr/>
        </p:nvSpPr>
        <p:spPr bwMode="gray">
          <a:xfrm>
            <a:off x="0" y="3077464"/>
            <a:ext cx="12217400" cy="13208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9" name="Rectangle 8"/>
          <p:cNvSpPr/>
          <p:nvPr/>
        </p:nvSpPr>
        <p:spPr bwMode="gray">
          <a:xfrm>
            <a:off x="3605784" y="0"/>
            <a:ext cx="2469896" cy="3407664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4028440" cy="340766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568" y="4503929"/>
            <a:ext cx="11240008" cy="2123369"/>
          </a:xfrm>
        </p:spPr>
        <p:txBody>
          <a:bodyPr vert="horz" lIns="91440" tIns="45720" rIns="91440" bIns="45720" rtlCol="0" anchor="t">
            <a:normAutofit/>
          </a:bodyPr>
          <a:lstStyle>
            <a:lvl1pPr algn="r" defTabSz="1320759" rtl="0" eaLnBrk="1" latinLnBrk="0" hangingPunct="1">
              <a:spcBef>
                <a:spcPct val="0"/>
              </a:spcBef>
              <a:buNone/>
              <a:defRPr lang="en-US" sz="6933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07664"/>
            <a:ext cx="11860784" cy="99060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1320759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889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0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20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41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01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22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8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ADF0-7C74-4AA4-A913-9B362C515F96}" type="datetimeFigureOut">
              <a:rPr lang="ko-KR" altLang="en-US" smtClean="0"/>
              <a:t>2022-01-03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385A-51E9-47D8-BE3F-DEE7143D3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0646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0" y="2311401"/>
            <a:ext cx="11112218" cy="653750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ADF0-7C74-4AA4-A913-9B362C515F96}" type="datetimeFigureOut">
              <a:rPr lang="ko-KR" altLang="en-US" smtClean="0"/>
              <a:t>2022-01-03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385A-51E9-47D8-BE3F-DEE7143D3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9571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6604000" y="3394456"/>
            <a:ext cx="9417304" cy="2615184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8" name="Rectangle 7"/>
          <p:cNvSpPr/>
          <p:nvPr/>
        </p:nvSpPr>
        <p:spPr bwMode="gray">
          <a:xfrm>
            <a:off x="9465733" y="8862568"/>
            <a:ext cx="1426464" cy="104343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9" name="Rectangle 8"/>
          <p:cNvSpPr/>
          <p:nvPr/>
        </p:nvSpPr>
        <p:spPr bwMode="gray">
          <a:xfrm>
            <a:off x="12431150" y="1992402"/>
            <a:ext cx="779272" cy="211328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10" name="Rectangle 9"/>
          <p:cNvSpPr/>
          <p:nvPr/>
        </p:nvSpPr>
        <p:spPr bwMode="gray">
          <a:xfrm>
            <a:off x="12428728" y="0"/>
            <a:ext cx="779272" cy="26416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11664" y="396698"/>
            <a:ext cx="2417064" cy="845312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0" y="396700"/>
            <a:ext cx="9139936" cy="845220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ADF0-7C74-4AA4-A913-9B362C515F96}" type="datetimeFigureOut">
              <a:rPr lang="ko-KR" altLang="en-US" smtClean="0"/>
              <a:t>2022-01-03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385A-51E9-47D8-BE3F-DEE7143D3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3826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ADF0-7C74-4AA4-A913-9B362C515F96}" type="datetimeFigureOut">
              <a:rPr lang="ko-KR" altLang="en-US" smtClean="0"/>
              <a:t>2022-01-03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385A-51E9-47D8-BE3F-DEE7143D3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492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1872" y="4398264"/>
            <a:ext cx="6775704" cy="106984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3467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038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1320759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ADF0-7C74-4AA4-A913-9B362C515F96}" type="datetimeFigureOut">
              <a:rPr lang="ko-KR" altLang="en-US" smtClean="0"/>
              <a:t>2022-01-03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385A-51E9-47D8-BE3F-DEE7143D3F7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 bwMode="gray">
          <a:xfrm>
            <a:off x="11860784" y="4028440"/>
            <a:ext cx="1347216" cy="145288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8" name="Rectangle 7"/>
          <p:cNvSpPr/>
          <p:nvPr/>
        </p:nvSpPr>
        <p:spPr bwMode="gray">
          <a:xfrm>
            <a:off x="0" y="3077464"/>
            <a:ext cx="12217400" cy="13208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9" name="Rectangle 8"/>
          <p:cNvSpPr/>
          <p:nvPr/>
        </p:nvSpPr>
        <p:spPr bwMode="gray">
          <a:xfrm>
            <a:off x="3605784" y="0"/>
            <a:ext cx="2469896" cy="3407664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4028440" cy="385673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60400" y="5507736"/>
            <a:ext cx="11226800" cy="1651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1320759" rtl="0" eaLnBrk="1" latinLnBrk="0" hangingPunct="1">
              <a:spcBef>
                <a:spcPct val="0"/>
              </a:spcBef>
              <a:buNone/>
              <a:defRPr lang="en-US" sz="6355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75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2423815"/>
            <a:ext cx="5833533" cy="6537502"/>
          </a:xfrm>
        </p:spPr>
        <p:txBody>
          <a:bodyPr/>
          <a:lstStyle>
            <a:lvl1pPr>
              <a:defRPr sz="4044"/>
            </a:lvl1pPr>
            <a:lvl2pPr>
              <a:defRPr sz="3467"/>
            </a:lvl2pPr>
            <a:lvl3pPr>
              <a:defRPr sz="2889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4067" y="2423815"/>
            <a:ext cx="5833533" cy="6537502"/>
          </a:xfrm>
        </p:spPr>
        <p:txBody>
          <a:bodyPr/>
          <a:lstStyle>
            <a:lvl1pPr>
              <a:defRPr sz="4044"/>
            </a:lvl1pPr>
            <a:lvl2pPr>
              <a:defRPr sz="3467"/>
            </a:lvl2pPr>
            <a:lvl3pPr>
              <a:defRPr sz="2889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ADF0-7C74-4AA4-A913-9B362C515F96}" type="datetimeFigureOut">
              <a:rPr lang="ko-KR" altLang="en-US" smtClean="0"/>
              <a:t>2022-01-03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385A-51E9-47D8-BE3F-DEE7143D3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5678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60400" y="2351024"/>
            <a:ext cx="5835827" cy="924101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3467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marL="0" lvl="0" indent="0" algn="l" defTabSz="1320759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400" y="3302000"/>
            <a:ext cx="5835827" cy="5707416"/>
          </a:xfrm>
        </p:spPr>
        <p:txBody>
          <a:bodyPr/>
          <a:lstStyle>
            <a:lvl1pPr>
              <a:defRPr sz="3467"/>
            </a:lvl1pPr>
            <a:lvl2pPr>
              <a:defRPr sz="2889"/>
            </a:lvl2pPr>
            <a:lvl3pPr>
              <a:defRPr sz="2600"/>
            </a:lvl3pPr>
            <a:lvl4pPr>
              <a:defRPr sz="2311"/>
            </a:lvl4pPr>
            <a:lvl5pPr>
              <a:defRPr sz="2311"/>
            </a:lvl5pPr>
            <a:lvl6pPr>
              <a:defRPr sz="2311"/>
            </a:lvl6pPr>
            <a:lvl7pPr>
              <a:defRPr sz="2311"/>
            </a:lvl7pPr>
            <a:lvl8pPr>
              <a:defRPr sz="2311"/>
            </a:lvl8pPr>
            <a:lvl9pPr>
              <a:defRPr sz="231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709482" y="2351024"/>
            <a:ext cx="5838119" cy="924101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3467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marL="0" lvl="0" indent="0" algn="l" defTabSz="1320759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9482" y="3302000"/>
            <a:ext cx="5838119" cy="5707416"/>
          </a:xfrm>
        </p:spPr>
        <p:txBody>
          <a:bodyPr/>
          <a:lstStyle>
            <a:lvl1pPr>
              <a:defRPr sz="3467"/>
            </a:lvl1pPr>
            <a:lvl2pPr>
              <a:defRPr sz="2889"/>
            </a:lvl2pPr>
            <a:lvl3pPr>
              <a:defRPr sz="2600"/>
            </a:lvl3pPr>
            <a:lvl4pPr>
              <a:defRPr sz="2311"/>
            </a:lvl4pPr>
            <a:lvl5pPr>
              <a:defRPr sz="2311"/>
            </a:lvl5pPr>
            <a:lvl6pPr>
              <a:defRPr sz="2311"/>
            </a:lvl6pPr>
            <a:lvl7pPr>
              <a:defRPr sz="2311"/>
            </a:lvl7pPr>
            <a:lvl8pPr>
              <a:defRPr sz="2311"/>
            </a:lvl8pPr>
            <a:lvl9pPr>
              <a:defRPr sz="231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ADF0-7C74-4AA4-A913-9B362C515F96}" type="datetimeFigureOut">
              <a:rPr lang="ko-KR" altLang="en-US" smtClean="0"/>
              <a:t>2022-01-03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385A-51E9-47D8-BE3F-DEE7143D3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822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9390888"/>
            <a:ext cx="13208000" cy="515112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13208000" cy="435864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3513328" cy="766064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9" name="Rectangle 8"/>
          <p:cNvSpPr/>
          <p:nvPr/>
        </p:nvSpPr>
        <p:spPr bwMode="gray">
          <a:xfrm>
            <a:off x="2060448" y="0"/>
            <a:ext cx="2271776" cy="633984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ctr" defTabSz="1320759" rtl="0" eaLnBrk="1" latinLnBrk="0" hangingPunct="1">
              <a:spcBef>
                <a:spcPct val="0"/>
              </a:spcBef>
              <a:buNone/>
              <a:defRPr lang="en-US" sz="6355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ADF0-7C74-4AA4-A913-9B362C515F96}" type="datetimeFigureOut">
              <a:rPr lang="ko-KR" altLang="en-US" smtClean="0"/>
              <a:t>2022-01-03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385A-51E9-47D8-BE3F-DEE7143D3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175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9390888"/>
            <a:ext cx="13208000" cy="515112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13208000" cy="435864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435864" cy="9906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3513328" cy="766064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15" name="Rectangle 14"/>
          <p:cNvSpPr/>
          <p:nvPr/>
        </p:nvSpPr>
        <p:spPr bwMode="gray">
          <a:xfrm>
            <a:off x="2060448" y="0"/>
            <a:ext cx="2271776" cy="633984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16" name="Rectangle 15"/>
          <p:cNvSpPr/>
          <p:nvPr/>
        </p:nvSpPr>
        <p:spPr bwMode="gray">
          <a:xfrm>
            <a:off x="12772136" y="0"/>
            <a:ext cx="435864" cy="9906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ADF0-7C74-4AA4-A913-9B362C515F96}" type="datetimeFigureOut">
              <a:rPr lang="ko-KR" altLang="en-US" smtClean="0"/>
              <a:t>2022-01-03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385A-51E9-47D8-BE3F-DEE7143D3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278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792480"/>
            <a:ext cx="11121136" cy="1347216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1320759" rtl="0" eaLnBrk="1" latinLnBrk="0" hangingPunct="1">
              <a:spcBef>
                <a:spcPct val="0"/>
              </a:spcBef>
              <a:buNone/>
              <a:defRPr lang="en-US" sz="4622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00264" y="2377440"/>
            <a:ext cx="4068064" cy="647192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22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0380" indent="0">
              <a:buNone/>
              <a:defRPr sz="1733"/>
            </a:lvl2pPr>
            <a:lvl3pPr marL="1320759" indent="0">
              <a:buNone/>
              <a:defRPr sz="1444"/>
            </a:lvl3pPr>
            <a:lvl4pPr marL="1981139" indent="0">
              <a:buNone/>
              <a:defRPr sz="1300"/>
            </a:lvl4pPr>
            <a:lvl5pPr marL="2641519" indent="0">
              <a:buNone/>
              <a:defRPr sz="1300"/>
            </a:lvl5pPr>
            <a:lvl6pPr marL="3301898" indent="0">
              <a:buNone/>
              <a:defRPr sz="1300"/>
            </a:lvl6pPr>
            <a:lvl7pPr marL="3962278" indent="0">
              <a:buNone/>
              <a:defRPr sz="1300"/>
            </a:lvl7pPr>
            <a:lvl8pPr marL="4622658" indent="0">
              <a:buNone/>
              <a:defRPr sz="1300"/>
            </a:lvl8pPr>
            <a:lvl9pPr marL="5283037" indent="0">
              <a:buNone/>
              <a:defRPr sz="1300"/>
            </a:lvl9pPr>
          </a:lstStyle>
          <a:p>
            <a:pPr marL="0" lvl="0" indent="0" algn="l" defTabSz="1320759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ADF0-7C74-4AA4-A913-9B362C515F96}" type="datetimeFigureOut">
              <a:rPr lang="ko-KR" altLang="en-US" smtClean="0"/>
              <a:t>2022-01-03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385A-51E9-47D8-BE3F-DEE7143D3F7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60400" y="2377440"/>
            <a:ext cx="6934200" cy="647192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35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1976" y="950976"/>
            <a:ext cx="7924800" cy="1188720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1320759" rtl="0" eaLnBrk="1" latinLnBrk="0" hangingPunct="1">
              <a:spcBef>
                <a:spcPct val="0"/>
              </a:spcBef>
              <a:buNone/>
              <a:defRPr lang="en-US" sz="4044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588768" y="2337816"/>
            <a:ext cx="7924800" cy="5256784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1320759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4622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768" y="7819136"/>
            <a:ext cx="7924800" cy="1426464"/>
          </a:xfrm>
        </p:spPr>
        <p:txBody>
          <a:bodyPr/>
          <a:lstStyle>
            <a:lvl1pPr marL="0" indent="0">
              <a:buNone/>
              <a:defRPr sz="2022"/>
            </a:lvl1pPr>
            <a:lvl2pPr marL="660380" indent="0">
              <a:buNone/>
              <a:defRPr sz="1733"/>
            </a:lvl2pPr>
            <a:lvl3pPr marL="1320759" indent="0">
              <a:buNone/>
              <a:defRPr sz="1444"/>
            </a:lvl3pPr>
            <a:lvl4pPr marL="1981139" indent="0">
              <a:buNone/>
              <a:defRPr sz="1300"/>
            </a:lvl4pPr>
            <a:lvl5pPr marL="2641519" indent="0">
              <a:buNone/>
              <a:defRPr sz="1300"/>
            </a:lvl5pPr>
            <a:lvl6pPr marL="3301898" indent="0">
              <a:buNone/>
              <a:defRPr sz="1300"/>
            </a:lvl6pPr>
            <a:lvl7pPr marL="3962278" indent="0">
              <a:buNone/>
              <a:defRPr sz="1300"/>
            </a:lvl7pPr>
            <a:lvl8pPr marL="4622658" indent="0">
              <a:buNone/>
              <a:defRPr sz="1300"/>
            </a:lvl8pPr>
            <a:lvl9pPr marL="5283037" indent="0">
              <a:buNone/>
              <a:defRPr sz="13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ADF0-7C74-4AA4-A913-9B362C515F96}" type="datetimeFigureOut">
              <a:rPr lang="ko-KR" altLang="en-US" smtClean="0"/>
              <a:t>2022-01-03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385A-51E9-47D8-BE3F-DEE7143D3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923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581152"/>
            <a:ext cx="12547600" cy="158496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8" name="Rectangle 7"/>
          <p:cNvSpPr/>
          <p:nvPr/>
        </p:nvSpPr>
        <p:spPr bwMode="gray">
          <a:xfrm>
            <a:off x="11794744" y="1439672"/>
            <a:ext cx="1413256" cy="1294384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9" name="Rectangle 8"/>
          <p:cNvSpPr/>
          <p:nvPr/>
        </p:nvSpPr>
        <p:spPr bwMode="gray">
          <a:xfrm>
            <a:off x="2575560" y="0"/>
            <a:ext cx="2813304" cy="77927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513328" cy="77927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779272"/>
            <a:ext cx="11887200" cy="1386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2311401"/>
            <a:ext cx="11887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400" y="9443720"/>
            <a:ext cx="3081867" cy="3566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BADF0-7C74-4AA4-A913-9B362C515F96}" type="datetimeFigureOut">
              <a:rPr lang="ko-KR" altLang="en-US" smtClean="0"/>
              <a:t>2022-01-03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79536" y="9443720"/>
            <a:ext cx="4182533" cy="3566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58664" y="9443720"/>
            <a:ext cx="3081867" cy="3566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F385A-51E9-47D8-BE3F-DEE7143D3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998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ctr" defTabSz="1320759" rtl="0" eaLnBrk="1" latinLnBrk="1" hangingPunct="1">
        <a:spcBef>
          <a:spcPct val="0"/>
        </a:spcBef>
        <a:buNone/>
        <a:defRPr sz="6355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495285" indent="-495285" algn="l" defTabSz="1320759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4622" kern="1200">
          <a:solidFill>
            <a:schemeClr val="tx1"/>
          </a:solidFill>
          <a:latin typeface="+mn-lt"/>
          <a:ea typeface="+mn-ea"/>
          <a:cs typeface="+mn-cs"/>
        </a:defRPr>
      </a:lvl1pPr>
      <a:lvl2pPr marL="1073117" indent="-412737" algn="l" defTabSz="1320759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4044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889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889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1" hangingPunct="1">
        <a:spcBef>
          <a:spcPct val="20000"/>
        </a:spcBef>
        <a:buFont typeface="Arial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1" hangingPunct="1">
        <a:spcBef>
          <a:spcPct val="20000"/>
        </a:spcBef>
        <a:buFont typeface="Arial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1" hangingPunct="1">
        <a:spcBef>
          <a:spcPct val="20000"/>
        </a:spcBef>
        <a:buFont typeface="Arial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1" hangingPunct="1">
        <a:spcBef>
          <a:spcPct val="20000"/>
        </a:spcBef>
        <a:buFont typeface="Arial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ctrTitle"/>
          </p:nvPr>
        </p:nvSpPr>
        <p:spPr>
          <a:xfrm>
            <a:off x="1" y="985734"/>
            <a:ext cx="13207999" cy="1307322"/>
          </a:xfrm>
        </p:spPr>
        <p:txBody>
          <a:bodyPr/>
          <a:lstStyle/>
          <a:p>
            <a:pPr algn="ctr"/>
            <a:r>
              <a:rPr lang="en-US" altLang="ko-KR" sz="7200" dirty="0" smtClean="0">
                <a:ln w="6350">
                  <a:noFill/>
                </a:ln>
              </a:rPr>
              <a:t>‘</a:t>
            </a:r>
            <a:r>
              <a:rPr lang="ko-KR" altLang="en-US" sz="7200" dirty="0" smtClean="0">
                <a:ln w="6350">
                  <a:noFill/>
                </a:ln>
              </a:rPr>
              <a:t>흥미진진</a:t>
            </a:r>
            <a:r>
              <a:rPr lang="en-US" altLang="ko-KR" sz="7200" dirty="0" smtClean="0">
                <a:ln w="6350">
                  <a:noFill/>
                </a:ln>
              </a:rPr>
              <a:t>-</a:t>
            </a:r>
            <a:r>
              <a:rPr lang="ko-KR" altLang="en-US" sz="7200" dirty="0" smtClean="0">
                <a:ln w="6350">
                  <a:noFill/>
                </a:ln>
              </a:rPr>
              <a:t>가치</a:t>
            </a:r>
            <a:r>
              <a:rPr lang="en-US" altLang="ko-KR" sz="7200" dirty="0" smtClean="0">
                <a:ln w="6350">
                  <a:noFill/>
                </a:ln>
              </a:rPr>
              <a:t>’</a:t>
            </a:r>
            <a:r>
              <a:rPr lang="ko-KR" altLang="en-US" sz="7200" dirty="0" smtClean="0">
                <a:ln w="6350">
                  <a:noFill/>
                </a:ln>
              </a:rPr>
              <a:t> </a:t>
            </a:r>
            <a:r>
              <a:rPr lang="ko-KR" altLang="en-US" sz="7200" dirty="0">
                <a:ln w="6350">
                  <a:noFill/>
                </a:ln>
              </a:rPr>
              <a:t>신청 안내</a:t>
            </a:r>
          </a:p>
        </p:txBody>
      </p:sp>
      <p:sp>
        <p:nvSpPr>
          <p:cNvPr id="7" name="부제목 6"/>
          <p:cNvSpPr>
            <a:spLocks noGrp="1"/>
          </p:cNvSpPr>
          <p:nvPr>
            <p:ph type="subTitle" idx="1"/>
          </p:nvPr>
        </p:nvSpPr>
        <p:spPr>
          <a:xfrm>
            <a:off x="1105753" y="3356975"/>
            <a:ext cx="11860784" cy="5947775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200000"/>
              </a:lnSpc>
              <a:buClrTx/>
              <a:buAutoNum type="arabicPeriod"/>
            </a:pPr>
            <a:r>
              <a:rPr lang="ko-KR" altLang="en-US" sz="2400" b="1" dirty="0">
                <a:latin typeface="+mn-ea"/>
              </a:rPr>
              <a:t>역량관리시스템에서 </a:t>
            </a:r>
            <a:r>
              <a:rPr lang="en-US" altLang="ko-KR" sz="2400" b="1" dirty="0">
                <a:latin typeface="+mn-ea"/>
              </a:rPr>
              <a:t>‘</a:t>
            </a:r>
            <a:r>
              <a:rPr lang="ko-KR" altLang="en-US" sz="2400" b="1" dirty="0" smtClean="0">
                <a:latin typeface="+mn-ea"/>
              </a:rPr>
              <a:t>흥미진진</a:t>
            </a:r>
            <a:r>
              <a:rPr lang="en-US" altLang="ko-KR" sz="2400" b="1" dirty="0" smtClean="0">
                <a:latin typeface="+mn-ea"/>
              </a:rPr>
              <a:t>-</a:t>
            </a:r>
            <a:r>
              <a:rPr lang="ko-KR" altLang="en-US" sz="2400" b="1" dirty="0" smtClean="0">
                <a:latin typeface="+mn-ea"/>
              </a:rPr>
              <a:t>가치</a:t>
            </a:r>
            <a:r>
              <a:rPr lang="en-US" altLang="ko-KR" sz="2400" b="1" dirty="0" smtClean="0">
                <a:latin typeface="+mn-ea"/>
              </a:rPr>
              <a:t>’ </a:t>
            </a:r>
            <a:r>
              <a:rPr lang="ko-KR" altLang="en-US" sz="2400" b="1" dirty="0" err="1">
                <a:latin typeface="+mn-ea"/>
              </a:rPr>
              <a:t>비교과</a:t>
            </a:r>
            <a:r>
              <a:rPr lang="ko-KR" altLang="en-US" sz="2400" b="1" dirty="0">
                <a:latin typeface="+mn-ea"/>
              </a:rPr>
              <a:t> 프로그램 </a:t>
            </a:r>
            <a:r>
              <a:rPr lang="ko-KR" altLang="en-US" sz="2400" b="1" dirty="0" smtClean="0">
                <a:latin typeface="+mn-ea"/>
              </a:rPr>
              <a:t>신청 및 사전검사</a:t>
            </a:r>
            <a:endParaRPr lang="en-US" altLang="ko-KR" sz="2400" b="1" dirty="0">
              <a:latin typeface="+mn-ea"/>
            </a:endParaRPr>
          </a:p>
          <a:p>
            <a:pPr marL="342900" indent="-342900" algn="l">
              <a:lnSpc>
                <a:spcPct val="200000"/>
              </a:lnSpc>
              <a:buClrTx/>
              <a:buAutoNum type="arabicPeriod"/>
            </a:pPr>
            <a:r>
              <a:rPr lang="ko-KR" altLang="en-US" sz="2400" b="1" dirty="0" smtClean="0">
                <a:latin typeface="+mn-ea"/>
              </a:rPr>
              <a:t>상담 일정 예약을 </a:t>
            </a:r>
            <a:r>
              <a:rPr lang="ko-KR" altLang="en-US" sz="2400" b="1" dirty="0">
                <a:latin typeface="+mn-ea"/>
              </a:rPr>
              <a:t>위해 </a:t>
            </a:r>
            <a:r>
              <a:rPr lang="ko-KR" altLang="en-US" sz="2400" b="1" dirty="0" err="1">
                <a:latin typeface="+mn-ea"/>
              </a:rPr>
              <a:t>새내기상담</a:t>
            </a:r>
            <a:r>
              <a:rPr lang="ko-KR" altLang="en-US" sz="2400" b="1" dirty="0">
                <a:latin typeface="+mn-ea"/>
              </a:rPr>
              <a:t> 신청</a:t>
            </a:r>
            <a:endParaRPr lang="en-US" altLang="ko-KR" sz="2400" b="1" dirty="0">
              <a:latin typeface="+mn-ea"/>
            </a:endParaRPr>
          </a:p>
          <a:p>
            <a:pPr marL="342900" indent="-342900" algn="l">
              <a:lnSpc>
                <a:spcPct val="200000"/>
              </a:lnSpc>
              <a:buClrTx/>
              <a:buAutoNum type="arabicPeriod"/>
            </a:pPr>
            <a:r>
              <a:rPr lang="ko-KR" altLang="en-US" sz="2400" b="1" dirty="0" smtClean="0">
                <a:solidFill>
                  <a:schemeClr val="accent2"/>
                </a:solidFill>
                <a:latin typeface="+mn-ea"/>
              </a:rPr>
              <a:t>오프라인</a:t>
            </a:r>
            <a:r>
              <a:rPr lang="ko-KR" altLang="en-US" sz="2400" b="1" dirty="0" smtClean="0">
                <a:latin typeface="+mn-ea"/>
              </a:rPr>
              <a:t>으로 진로상담 진행</a:t>
            </a:r>
            <a:r>
              <a:rPr lang="en-US" altLang="ko-KR" sz="2400" b="1" dirty="0" smtClean="0">
                <a:latin typeface="+mn-ea"/>
              </a:rPr>
              <a:t>(</a:t>
            </a:r>
            <a:r>
              <a:rPr lang="ko-KR" altLang="en-US" sz="2400" b="1" dirty="0" smtClean="0">
                <a:latin typeface="+mn-ea"/>
              </a:rPr>
              <a:t>소요시간</a:t>
            </a:r>
            <a:r>
              <a:rPr lang="en-US" altLang="ko-KR" sz="2400" b="1" dirty="0" smtClean="0">
                <a:latin typeface="+mn-ea"/>
              </a:rPr>
              <a:t>: 50</a:t>
            </a:r>
            <a:r>
              <a:rPr lang="ko-KR" altLang="en-US" sz="2400" b="1" dirty="0" smtClean="0">
                <a:latin typeface="+mn-ea"/>
              </a:rPr>
              <a:t>분</a:t>
            </a:r>
            <a:r>
              <a:rPr lang="en-US" altLang="ko-KR" sz="2400" b="1" dirty="0" smtClean="0">
                <a:latin typeface="+mn-ea"/>
              </a:rPr>
              <a:t>)</a:t>
            </a:r>
          </a:p>
          <a:p>
            <a:pPr marL="342900" indent="-342900" algn="l">
              <a:lnSpc>
                <a:spcPct val="200000"/>
              </a:lnSpc>
              <a:buClrTx/>
              <a:buAutoNum type="arabicPeriod"/>
            </a:pPr>
            <a:r>
              <a:rPr lang="ko-KR" altLang="en-US" sz="2400" b="1" dirty="0" smtClean="0">
                <a:latin typeface="+mn-ea"/>
              </a:rPr>
              <a:t>만족도 조사 및 </a:t>
            </a:r>
            <a:r>
              <a:rPr lang="ko-KR" altLang="en-US" sz="2400" b="1" dirty="0" err="1" smtClean="0">
                <a:latin typeface="+mn-ea"/>
              </a:rPr>
              <a:t>사후검사</a:t>
            </a:r>
            <a:r>
              <a:rPr lang="ko-KR" altLang="en-US" sz="2400" b="1" dirty="0" smtClean="0">
                <a:latin typeface="+mn-ea"/>
              </a:rPr>
              <a:t> 실시 </a:t>
            </a:r>
            <a:endParaRPr lang="en-US" altLang="ko-KR" sz="2400" b="1" dirty="0" smtClean="0">
              <a:latin typeface="+mn-ea"/>
            </a:endParaRPr>
          </a:p>
          <a:p>
            <a:pPr marL="342900" indent="-342900" algn="l">
              <a:lnSpc>
                <a:spcPct val="200000"/>
              </a:lnSpc>
              <a:buClrTx/>
              <a:buAutoNum type="arabicPeriod"/>
            </a:pPr>
            <a:r>
              <a:rPr lang="ko-KR" altLang="en-US" sz="2400" b="1" dirty="0" smtClean="0">
                <a:latin typeface="+mn-ea"/>
              </a:rPr>
              <a:t>프로그램 종료 후</a:t>
            </a:r>
            <a:r>
              <a:rPr lang="en-US" altLang="ko-KR" sz="2400" b="1" dirty="0" smtClean="0">
                <a:latin typeface="+mn-ea"/>
              </a:rPr>
              <a:t>, </a:t>
            </a:r>
            <a:r>
              <a:rPr lang="ko-KR" altLang="en-US" sz="2400" b="1" dirty="0" smtClean="0">
                <a:latin typeface="+mn-ea"/>
              </a:rPr>
              <a:t>마일리지 부여</a:t>
            </a:r>
            <a:endParaRPr lang="en-US" altLang="ko-KR" sz="2400" b="1" dirty="0" smtClean="0">
              <a:latin typeface="+mn-ea"/>
            </a:endParaRPr>
          </a:p>
          <a:p>
            <a:pPr marL="342900" indent="-342900" algn="l">
              <a:lnSpc>
                <a:spcPct val="200000"/>
              </a:lnSpc>
              <a:buAutoNum type="arabicPeriod"/>
            </a:pPr>
            <a:endParaRPr lang="en-US" altLang="ko-KR" sz="1400" dirty="0">
              <a:latin typeface="+mn-ea"/>
            </a:endParaRPr>
          </a:p>
          <a:p>
            <a:pPr algn="l">
              <a:lnSpc>
                <a:spcPct val="200000"/>
              </a:lnSpc>
            </a:pPr>
            <a:r>
              <a:rPr lang="en-US" altLang="ko-KR" sz="2000" dirty="0">
                <a:solidFill>
                  <a:schemeClr val="accent2"/>
                </a:solidFill>
                <a:latin typeface="+mn-ea"/>
              </a:rPr>
              <a:t>* </a:t>
            </a:r>
            <a:r>
              <a:rPr lang="ko-KR" altLang="en-US" sz="2000" dirty="0">
                <a:solidFill>
                  <a:schemeClr val="accent2"/>
                </a:solidFill>
                <a:latin typeface="+mn-ea"/>
              </a:rPr>
              <a:t>자세한 사항은 첨부파일을 확인해주시기 바랍니다</a:t>
            </a:r>
            <a:r>
              <a:rPr lang="en-US" altLang="ko-KR" sz="2000" dirty="0">
                <a:solidFill>
                  <a:schemeClr val="accent2"/>
                </a:solidFill>
                <a:latin typeface="+mn-ea"/>
              </a:rPr>
              <a:t>.</a:t>
            </a:r>
          </a:p>
          <a:p>
            <a:pPr algn="l">
              <a:lnSpc>
                <a:spcPct val="200000"/>
              </a:lnSpc>
            </a:pPr>
            <a:r>
              <a:rPr lang="en-US" altLang="ko-KR" sz="2000" dirty="0">
                <a:solidFill>
                  <a:schemeClr val="accent2"/>
                </a:solidFill>
                <a:latin typeface="+mn-ea"/>
              </a:rPr>
              <a:t>* </a:t>
            </a:r>
            <a:r>
              <a:rPr lang="ko-KR" altLang="en-US" sz="2000" dirty="0">
                <a:solidFill>
                  <a:schemeClr val="accent2"/>
                </a:solidFill>
                <a:latin typeface="+mn-ea"/>
              </a:rPr>
              <a:t>문의는 새내기성공센터</a:t>
            </a:r>
            <a:r>
              <a:rPr lang="en-US" altLang="ko-KR" sz="2000" dirty="0">
                <a:solidFill>
                  <a:schemeClr val="accent2"/>
                </a:solidFill>
                <a:latin typeface="+mn-ea"/>
              </a:rPr>
              <a:t>(</a:t>
            </a:r>
            <a:r>
              <a:rPr lang="en-US" altLang="ko-KR" sz="2000" dirty="0" smtClean="0">
                <a:solidFill>
                  <a:schemeClr val="accent2"/>
                </a:solidFill>
                <a:latin typeface="+mn-ea"/>
              </a:rPr>
              <a:t>02-300-0251,0250)</a:t>
            </a:r>
            <a:r>
              <a:rPr lang="ko-KR" altLang="en-US" sz="2000" dirty="0">
                <a:solidFill>
                  <a:schemeClr val="accent2"/>
                </a:solidFill>
                <a:latin typeface="+mn-ea"/>
              </a:rPr>
              <a:t>로 </a:t>
            </a:r>
            <a:r>
              <a:rPr lang="ko-KR" altLang="en-US" sz="2000" dirty="0" err="1">
                <a:solidFill>
                  <a:schemeClr val="accent2"/>
                </a:solidFill>
                <a:latin typeface="+mn-ea"/>
              </a:rPr>
              <a:t>연락주시기</a:t>
            </a:r>
            <a:r>
              <a:rPr lang="ko-KR" altLang="en-US" sz="2000" dirty="0">
                <a:solidFill>
                  <a:schemeClr val="accent2"/>
                </a:solidFill>
                <a:latin typeface="+mn-ea"/>
              </a:rPr>
              <a:t> 바랍니다</a:t>
            </a:r>
            <a:r>
              <a:rPr lang="en-US" altLang="ko-KR" sz="2000" dirty="0">
                <a:solidFill>
                  <a:schemeClr val="accent2"/>
                </a:solidFill>
                <a:latin typeface="+mn-ea"/>
              </a:rPr>
              <a:t>.</a:t>
            </a:r>
            <a:r>
              <a:rPr lang="ko-KR" altLang="en-US" sz="2000" dirty="0">
                <a:solidFill>
                  <a:schemeClr val="accent2"/>
                </a:solidFill>
                <a:latin typeface="+mn-ea"/>
              </a:rPr>
              <a:t> </a:t>
            </a:r>
            <a:r>
              <a:rPr lang="en-US" altLang="ko-KR" sz="2000" dirty="0">
                <a:solidFill>
                  <a:schemeClr val="accent2"/>
                </a:solidFill>
                <a:latin typeface="+mn-ea"/>
              </a:rPr>
              <a:t> </a:t>
            </a:r>
            <a:endParaRPr lang="ko-KR" altLang="en-US" sz="2000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0356" y="2156499"/>
            <a:ext cx="10753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2"/>
                </a:solidFill>
              </a:rPr>
              <a:t>흥미로운 진짜 진로 찾기 </a:t>
            </a:r>
            <a:r>
              <a:rPr lang="en-US" altLang="ko-KR" sz="2400" dirty="0" smtClean="0">
                <a:solidFill>
                  <a:schemeClr val="accent2"/>
                </a:solidFill>
              </a:rPr>
              <a:t>– </a:t>
            </a:r>
            <a:r>
              <a:rPr lang="ko-KR" altLang="en-US" sz="2400" dirty="0" smtClean="0">
                <a:solidFill>
                  <a:schemeClr val="accent2"/>
                </a:solidFill>
              </a:rPr>
              <a:t>진로가치카드 검사</a:t>
            </a:r>
            <a:endParaRPr lang="ko-KR" altLang="en-US" sz="2400" dirty="0">
              <a:solidFill>
                <a:schemeClr val="accent2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75364" y="162838"/>
            <a:ext cx="12791173" cy="958241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589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내용 개체 틀 2"/>
          <p:cNvSpPr>
            <a:spLocks noGrp="1"/>
          </p:cNvSpPr>
          <p:nvPr>
            <p:ph idx="1"/>
          </p:nvPr>
        </p:nvSpPr>
        <p:spPr>
          <a:xfrm>
            <a:off x="582863" y="1627999"/>
            <a:ext cx="12042274" cy="78646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ko-KR" altLang="en-US" sz="2400" dirty="0" smtClean="0"/>
              <a:t>역량관리시스템에 로그인</a:t>
            </a:r>
            <a:endParaRPr lang="en-US" altLang="ko-KR" sz="2400" dirty="0" smtClean="0"/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n-US" altLang="ko-KR" sz="2400" dirty="0" smtClean="0"/>
              <a:t>‘</a:t>
            </a:r>
            <a:r>
              <a:rPr lang="ko-KR" altLang="en-US" sz="2400" dirty="0" smtClean="0"/>
              <a:t>흥미진진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가치관카드검사</a:t>
            </a:r>
            <a:r>
              <a:rPr lang="en-US" altLang="ko-KR" sz="2400" dirty="0" smtClean="0"/>
              <a:t>)’ </a:t>
            </a:r>
            <a:r>
              <a:rPr lang="ko-KR" altLang="en-US" sz="2400" dirty="0" smtClean="0"/>
              <a:t>프로그램 신청</a:t>
            </a:r>
            <a:endParaRPr lang="en-US" altLang="ko-KR" sz="2400" dirty="0" smtClean="0"/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ko-KR" altLang="en-US" sz="2400" dirty="0"/>
              <a:t>신청서에 연락처 정확히 입력</a:t>
            </a:r>
            <a:endParaRPr lang="en-US" altLang="ko-KR" sz="2400" b="1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buClr>
                <a:schemeClr val="accent2"/>
              </a:buClr>
            </a:pPr>
            <a:endParaRPr lang="en-US" altLang="ko-KR" sz="2400" b="1" dirty="0" smtClean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buClr>
                <a:schemeClr val="accent2"/>
              </a:buClr>
            </a:pPr>
            <a:endParaRPr lang="en-US" altLang="ko-KR" sz="2400" b="1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buClr>
                <a:schemeClr val="accent2"/>
              </a:buClr>
            </a:pPr>
            <a:endParaRPr lang="en-US" altLang="ko-KR" sz="2400" b="1" dirty="0" smtClean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buClr>
                <a:schemeClr val="accent2"/>
              </a:buClr>
            </a:pPr>
            <a:endParaRPr lang="en-US" altLang="ko-KR" sz="2400" b="1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buClr>
                <a:schemeClr val="accent2"/>
              </a:buClr>
            </a:pPr>
            <a:endParaRPr lang="en-US" altLang="ko-KR" sz="2400" b="1" dirty="0" smtClean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buClr>
                <a:schemeClr val="accent2"/>
              </a:buClr>
            </a:pPr>
            <a:endParaRPr lang="en-US" altLang="ko-KR" sz="2400" b="1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buClr>
                <a:schemeClr val="accent2"/>
              </a:buClr>
            </a:pPr>
            <a:endParaRPr lang="en-US" altLang="ko-KR" sz="2400" b="1" dirty="0">
              <a:solidFill>
                <a:schemeClr val="accent2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779273"/>
            <a:ext cx="13208000" cy="447948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200000"/>
              </a:lnSpc>
              <a:buClrTx/>
              <a:buAutoNum type="arabicPeriod"/>
            </a:pPr>
            <a:r>
              <a:rPr lang="ko-KR" altLang="en-US" sz="3200" b="1" dirty="0">
                <a:latin typeface="+mn-ea"/>
              </a:rPr>
              <a:t>역량관리시스템에서 </a:t>
            </a:r>
            <a:r>
              <a:rPr lang="en-US" altLang="ko-KR" sz="3200" b="1" dirty="0">
                <a:latin typeface="+mn-ea"/>
              </a:rPr>
              <a:t>‘</a:t>
            </a:r>
            <a:r>
              <a:rPr lang="ko-KR" altLang="en-US" sz="3200" b="1" dirty="0" smtClean="0">
                <a:latin typeface="+mn-ea"/>
              </a:rPr>
              <a:t>흥미진진</a:t>
            </a:r>
            <a:r>
              <a:rPr lang="en-US" altLang="ko-KR" sz="3200" b="1" dirty="0" smtClean="0">
                <a:latin typeface="+mn-ea"/>
              </a:rPr>
              <a:t>-</a:t>
            </a:r>
            <a:r>
              <a:rPr lang="ko-KR" altLang="en-US" sz="3200" b="1" dirty="0" smtClean="0">
                <a:latin typeface="+mn-ea"/>
              </a:rPr>
              <a:t>흥미</a:t>
            </a:r>
            <a:r>
              <a:rPr lang="en-US" altLang="ko-KR" sz="3200" b="1" dirty="0" smtClean="0">
                <a:latin typeface="+mn-ea"/>
              </a:rPr>
              <a:t>’ </a:t>
            </a:r>
            <a:r>
              <a:rPr lang="ko-KR" altLang="en-US" sz="3200" b="1" dirty="0" err="1">
                <a:latin typeface="+mn-ea"/>
              </a:rPr>
              <a:t>비교과</a:t>
            </a:r>
            <a:r>
              <a:rPr lang="ko-KR" altLang="en-US" sz="3200" b="1" dirty="0">
                <a:latin typeface="+mn-ea"/>
              </a:rPr>
              <a:t> 프로그램 신청</a:t>
            </a:r>
            <a:endParaRPr lang="en-US" altLang="ko-KR" sz="3200" b="1" dirty="0">
              <a:latin typeface="+mn-ea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2"/>
          <a:srcRect l="16519" t="17407" r="64370" b="45185"/>
          <a:stretch/>
        </p:blipFill>
        <p:spPr>
          <a:xfrm>
            <a:off x="1211943" y="3830874"/>
            <a:ext cx="6553200" cy="3848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직사각형 17"/>
          <p:cNvSpPr/>
          <p:nvPr/>
        </p:nvSpPr>
        <p:spPr>
          <a:xfrm>
            <a:off x="2535034" y="4027920"/>
            <a:ext cx="2663267" cy="256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633389" y="4531819"/>
            <a:ext cx="19431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010-0000-0000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633389" y="4915425"/>
            <a:ext cx="19431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kau@kau.ac.kr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955957" y="5084043"/>
            <a:ext cx="37861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accent2"/>
                </a:solidFill>
              </a:rPr>
              <a:t>프로그램 관련 안내 시 활용되므로 </a:t>
            </a:r>
            <a:r>
              <a:rPr lang="ko-KR" altLang="en-US" b="1" dirty="0">
                <a:solidFill>
                  <a:schemeClr val="accent2"/>
                </a:solidFill>
              </a:rPr>
              <a:t>정확히 입력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33389" y="6375280"/>
            <a:ext cx="19431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kau@naver.com 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3" name="오른쪽 화살표 설명선 22"/>
          <p:cNvSpPr/>
          <p:nvPr/>
        </p:nvSpPr>
        <p:spPr>
          <a:xfrm>
            <a:off x="2535033" y="4457064"/>
            <a:ext cx="5230109" cy="2282626"/>
          </a:xfrm>
          <a:prstGeom prst="rightArrowCallout">
            <a:avLst>
              <a:gd name="adj1" fmla="val 25000"/>
              <a:gd name="adj2" fmla="val 25549"/>
              <a:gd name="adj3" fmla="val 25000"/>
              <a:gd name="adj4" fmla="val 35795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4" name="직선 연결선 23"/>
          <p:cNvCxnSpPr/>
          <p:nvPr/>
        </p:nvCxnSpPr>
        <p:spPr>
          <a:xfrm>
            <a:off x="5586608" y="6112867"/>
            <a:ext cx="122755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90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1463" y="3977811"/>
            <a:ext cx="4085563" cy="2315944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286" y="2765821"/>
            <a:ext cx="5476875" cy="659474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779273"/>
            <a:ext cx="13208000" cy="387790"/>
          </a:xfrm>
        </p:spPr>
        <p:txBody>
          <a:bodyPr>
            <a:noAutofit/>
          </a:bodyPr>
          <a:lstStyle/>
          <a:p>
            <a:pPr algn="l">
              <a:lnSpc>
                <a:spcPct val="200000"/>
              </a:lnSpc>
              <a:buClrTx/>
            </a:pPr>
            <a:r>
              <a:rPr lang="en-US" altLang="ko-KR" sz="3200" b="1" dirty="0" smtClean="0">
                <a:latin typeface="+mn-ea"/>
              </a:rPr>
              <a:t>2. </a:t>
            </a:r>
            <a:r>
              <a:rPr lang="ko-KR" altLang="en-US" sz="3200" b="1" dirty="0" smtClean="0">
                <a:latin typeface="+mn-ea"/>
              </a:rPr>
              <a:t>상담 일정 예약을 </a:t>
            </a:r>
            <a:r>
              <a:rPr lang="ko-KR" altLang="en-US" sz="3200" b="1" dirty="0">
                <a:latin typeface="+mn-ea"/>
              </a:rPr>
              <a:t>위해 </a:t>
            </a:r>
            <a:r>
              <a:rPr lang="ko-KR" altLang="en-US" sz="3200" b="1" dirty="0" err="1">
                <a:latin typeface="+mn-ea"/>
              </a:rPr>
              <a:t>새내기상담</a:t>
            </a:r>
            <a:r>
              <a:rPr lang="ko-KR" altLang="en-US" sz="3200" b="1" dirty="0">
                <a:latin typeface="+mn-ea"/>
              </a:rPr>
              <a:t> 신청</a:t>
            </a:r>
            <a:endParaRPr lang="en-US" altLang="ko-KR" sz="3200" b="1" dirty="0">
              <a:latin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60400" y="1663701"/>
            <a:ext cx="11887200" cy="7793120"/>
          </a:xfrm>
        </p:spPr>
        <p:txBody>
          <a:bodyPr>
            <a:normAutofit/>
          </a:bodyPr>
          <a:lstStyle/>
          <a:p>
            <a:pPr marL="495285" lvl="1" indent="-495285">
              <a:lnSpc>
                <a:spcPct val="150000"/>
              </a:lnSpc>
            </a:pPr>
            <a:r>
              <a:rPr lang="ko-KR" altLang="en-US" sz="2400" dirty="0" smtClean="0"/>
              <a:t>역량관리시스템 </a:t>
            </a:r>
            <a:r>
              <a:rPr lang="en-US" altLang="ko-KR" sz="2400" dirty="0" smtClean="0"/>
              <a:t>– </a:t>
            </a:r>
            <a:r>
              <a:rPr lang="ko-KR" altLang="en-US" sz="2400" dirty="0" err="1" smtClean="0"/>
              <a:t>통합상담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– </a:t>
            </a:r>
            <a:r>
              <a:rPr lang="ko-KR" altLang="en-US" sz="2400" dirty="0" err="1" smtClean="0"/>
              <a:t>새내기상담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– </a:t>
            </a:r>
            <a:r>
              <a:rPr lang="ko-KR" altLang="en-US" sz="2400" dirty="0" smtClean="0"/>
              <a:t>신청하기</a:t>
            </a:r>
            <a:endParaRPr lang="en-US" altLang="ko-KR" sz="2400" dirty="0" smtClean="0"/>
          </a:p>
          <a:p>
            <a:pPr marL="577832" lvl="2" indent="0">
              <a:buNone/>
            </a:pPr>
            <a:r>
              <a:rPr lang="en-US" altLang="ko-KR" sz="2000" dirty="0" smtClean="0">
                <a:solidFill>
                  <a:schemeClr val="accent2"/>
                </a:solidFill>
              </a:rPr>
              <a:t>* </a:t>
            </a:r>
            <a:r>
              <a:rPr lang="ko-KR" altLang="en-US" sz="2000" dirty="0" smtClean="0">
                <a:solidFill>
                  <a:schemeClr val="accent2"/>
                </a:solidFill>
              </a:rPr>
              <a:t>상담 </a:t>
            </a:r>
            <a:r>
              <a:rPr lang="ko-KR" altLang="en-US" sz="2000" dirty="0">
                <a:solidFill>
                  <a:schemeClr val="accent2"/>
                </a:solidFill>
              </a:rPr>
              <a:t>날짜는 신청날로부터 일주일뒤부터 가능</a:t>
            </a:r>
            <a:endParaRPr lang="en-US" altLang="ko-KR" sz="2000" dirty="0">
              <a:solidFill>
                <a:schemeClr val="accent2"/>
              </a:solidFill>
            </a:endParaRPr>
          </a:p>
          <a:p>
            <a:pPr marL="495285" lvl="1" indent="-495285">
              <a:lnSpc>
                <a:spcPct val="150000"/>
              </a:lnSpc>
            </a:pPr>
            <a:endParaRPr lang="en-US" altLang="ko-KR" sz="2400" dirty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 smtClean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 smtClean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 smtClean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 smtClean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/>
          </a:p>
          <a:p>
            <a:pPr marL="495285" lvl="1" indent="-495285">
              <a:lnSpc>
                <a:spcPct val="150000"/>
              </a:lnSpc>
            </a:pPr>
            <a:endParaRPr lang="en-US" altLang="ko-KR" sz="2400" b="1" dirty="0"/>
          </a:p>
        </p:txBody>
      </p:sp>
      <p:sp>
        <p:nvSpPr>
          <p:cNvPr id="6" name="직사각형 5"/>
          <p:cNvSpPr/>
          <p:nvPr/>
        </p:nvSpPr>
        <p:spPr>
          <a:xfrm>
            <a:off x="2923674" y="3195449"/>
            <a:ext cx="785234" cy="41402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506175" y="2765821"/>
            <a:ext cx="787719" cy="42962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819908" y="6176043"/>
            <a:ext cx="889000" cy="41726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41950" y="7203605"/>
            <a:ext cx="23241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lang="ko-KR" altLang="en-US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원하는 상담시간 </a:t>
            </a:r>
            <a:endParaRPr lang="en-US" altLang="ko-KR" b="1" dirty="0" smtClean="0">
              <a:solidFill>
                <a:schemeClr val="accent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b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선택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241723" y="7946189"/>
            <a:ext cx="1336173" cy="40372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오른쪽 화살표 12"/>
          <p:cNvSpPr/>
          <p:nvPr/>
        </p:nvSpPr>
        <p:spPr>
          <a:xfrm>
            <a:off x="7661373" y="5883171"/>
            <a:ext cx="517175" cy="5941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0934699" y="5605713"/>
            <a:ext cx="1447647" cy="48727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34699" y="5135783"/>
            <a:ext cx="23241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 신청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80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14483" t="8734" r="61431" b="4958"/>
          <a:stretch/>
        </p:blipFill>
        <p:spPr>
          <a:xfrm>
            <a:off x="1142015" y="2190941"/>
            <a:ext cx="7014156" cy="75402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779273"/>
            <a:ext cx="13208000" cy="387790"/>
          </a:xfrm>
        </p:spPr>
        <p:txBody>
          <a:bodyPr>
            <a:noAutofit/>
          </a:bodyPr>
          <a:lstStyle/>
          <a:p>
            <a:pPr algn="l">
              <a:lnSpc>
                <a:spcPct val="200000"/>
              </a:lnSpc>
              <a:buClrTx/>
            </a:pPr>
            <a:r>
              <a:rPr lang="en-US" altLang="ko-KR" sz="3200" b="1" dirty="0" smtClean="0">
                <a:latin typeface="+mn-ea"/>
              </a:rPr>
              <a:t>4. </a:t>
            </a:r>
            <a:r>
              <a:rPr lang="ko-KR" altLang="en-US" sz="3200" b="1" dirty="0">
                <a:latin typeface="+mn-ea"/>
              </a:rPr>
              <a:t>별도 신청자에 한해</a:t>
            </a:r>
            <a:r>
              <a:rPr lang="en-US" altLang="ko-KR" sz="3200" b="1" dirty="0">
                <a:latin typeface="+mn-ea"/>
              </a:rPr>
              <a:t>, </a:t>
            </a:r>
            <a:r>
              <a:rPr lang="ko-KR" altLang="en-US" sz="3200" b="1" dirty="0" smtClean="0">
                <a:latin typeface="+mn-ea"/>
              </a:rPr>
              <a:t>오프라인으로 </a:t>
            </a:r>
            <a:r>
              <a:rPr lang="ko-KR" altLang="en-US" sz="3200" b="1" dirty="0" err="1">
                <a:latin typeface="+mn-ea"/>
              </a:rPr>
              <a:t>해석상담</a:t>
            </a:r>
            <a:r>
              <a:rPr lang="ko-KR" altLang="en-US" sz="3200" b="1" dirty="0">
                <a:latin typeface="+mn-ea"/>
              </a:rPr>
              <a:t> 진행</a:t>
            </a:r>
            <a:endParaRPr lang="en-US" altLang="ko-KR" sz="3200" b="1" dirty="0">
              <a:latin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-557141" y="-2818428"/>
            <a:ext cx="11923486" cy="8462211"/>
          </a:xfrm>
        </p:spPr>
        <p:txBody>
          <a:bodyPr>
            <a:normAutofit/>
          </a:bodyPr>
          <a:lstStyle/>
          <a:p>
            <a:pPr marL="495285" lvl="1" indent="-495285">
              <a:lnSpc>
                <a:spcPct val="150000"/>
              </a:lnSpc>
            </a:pPr>
            <a:endParaRPr lang="en-US" altLang="ko-KR" sz="2400" dirty="0" smtClean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 smtClean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 smtClean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 smtClean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 smtClean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 smtClean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 smtClean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/>
          </a:p>
          <a:p>
            <a:pPr marL="0" lvl="1" indent="0">
              <a:lnSpc>
                <a:spcPct val="150000"/>
              </a:lnSpc>
              <a:buNone/>
            </a:pPr>
            <a:endParaRPr lang="en-US" altLang="ko-KR" sz="2400" dirty="0" smtClean="0"/>
          </a:p>
        </p:txBody>
      </p:sp>
      <p:sp>
        <p:nvSpPr>
          <p:cNvPr id="7" name="직사각형 6"/>
          <p:cNvSpPr/>
          <p:nvPr/>
        </p:nvSpPr>
        <p:spPr>
          <a:xfrm>
            <a:off x="2590800" y="4673600"/>
            <a:ext cx="4445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304524" y="4782165"/>
            <a:ext cx="2115076" cy="261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222499" y="5140514"/>
            <a:ext cx="1446751" cy="24622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dirty="0" smtClean="0"/>
              <a:t>010-0000-0000</a:t>
            </a:r>
            <a:endParaRPr lang="ko-KR" alt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2222499" y="5533534"/>
            <a:ext cx="1765301" cy="24622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dirty="0" smtClean="0"/>
              <a:t>kau@kau.ac.kr</a:t>
            </a:r>
            <a:endParaRPr lang="ko-KR" altLang="en-US" sz="1000" dirty="0"/>
          </a:p>
        </p:txBody>
      </p:sp>
      <p:sp>
        <p:nvSpPr>
          <p:cNvPr id="12" name="직사각형 11"/>
          <p:cNvSpPr/>
          <p:nvPr/>
        </p:nvSpPr>
        <p:spPr>
          <a:xfrm>
            <a:off x="2222499" y="5925027"/>
            <a:ext cx="2006601" cy="23373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222500" y="6309460"/>
            <a:ext cx="1117600" cy="21744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955065" y="9221960"/>
            <a:ext cx="929070" cy="47316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70775" y="5301625"/>
            <a:ext cx="26245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accent2"/>
                </a:solidFill>
                <a:latin typeface="맑은 고딕" panose="020B0503020000020004" pitchFamily="50" charset="-127"/>
              </a:rPr>
              <a:t>③ </a:t>
            </a:r>
            <a:r>
              <a:rPr lang="ko-KR" altLang="en-US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연락처 정확히 입력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4425" y="5844687"/>
            <a:ext cx="26245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accent2"/>
                </a:solidFill>
                <a:latin typeface="맑은 고딕" panose="020B0503020000020004" pitchFamily="50" charset="-127"/>
              </a:rPr>
              <a:t>④ </a:t>
            </a:r>
            <a:r>
              <a:rPr lang="en-US" altLang="ko-KR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흥미진진</a:t>
            </a:r>
            <a:r>
              <a:rPr lang="en-US" altLang="ko-KR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선택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4425" y="6233444"/>
            <a:ext cx="29674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⑤ 오프라인 선택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70775" y="6606039"/>
            <a:ext cx="60834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⑥ 신청한 </a:t>
            </a:r>
            <a:r>
              <a:rPr lang="ko-KR" altLang="en-US" b="1" dirty="0" err="1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비교과</a:t>
            </a:r>
            <a:r>
              <a:rPr lang="ko-KR" altLang="en-US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프로그램 입력</a:t>
            </a:r>
            <a:r>
              <a:rPr lang="en-US" altLang="ko-KR" b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</a:t>
            </a:r>
            <a:r>
              <a:rPr lang="en-US" altLang="ko-KR" sz="1600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600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흥미진진</a:t>
            </a:r>
            <a:r>
              <a:rPr lang="en-US" altLang="ko-KR" sz="1600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600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가치</a:t>
            </a:r>
            <a:endParaRPr lang="ko-KR" altLang="en-US" sz="1600" dirty="0">
              <a:solidFill>
                <a:schemeClr val="accent2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222500" y="6662689"/>
            <a:ext cx="1446750" cy="21744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" name="내용 개체 틀 2"/>
          <p:cNvSpPr txBox="1">
            <a:spLocks/>
          </p:cNvSpPr>
          <p:nvPr/>
        </p:nvSpPr>
        <p:spPr>
          <a:xfrm>
            <a:off x="495146" y="1423889"/>
            <a:ext cx="11887200" cy="653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95285" indent="-495285" algn="l" defTabSz="1320759" rtl="0" eaLnBrk="1" latin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Char char=""/>
              <a:defRPr sz="4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73117" indent="-412737" algn="l" defTabSz="1320759" rtl="0" eaLnBrk="1" latin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 3" pitchFamily="18" charset="2"/>
              <a:buChar char=""/>
              <a:defRPr sz="40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0949" indent="-330190" algn="l" defTabSz="1320759" rtl="0" eaLnBrk="1" latinLnBrk="1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3" pitchFamily="18" charset="2"/>
              <a:buChar char=""/>
              <a:defRPr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329" indent="-330190" algn="l" defTabSz="1320759" rtl="0" eaLnBrk="1" latinLnBrk="1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 3" pitchFamily="18" charset="2"/>
              <a:buChar char="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1709" indent="-330190" algn="l" defTabSz="1320759" rtl="0" eaLnBrk="1" latinLnBrk="1" hangingPunct="1">
              <a:spcBef>
                <a:spcPct val="20000"/>
              </a:spcBef>
              <a:buClr>
                <a:schemeClr val="accent5"/>
              </a:buClr>
              <a:buSzPct val="90000"/>
              <a:buFont typeface="Wingdings 3" pitchFamily="18" charset="2"/>
              <a:buChar char="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2088" indent="-330190" algn="l" defTabSz="1320759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468" indent="-330190" algn="l" defTabSz="1320759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2848" indent="-330190" algn="l" defTabSz="1320759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3227" indent="-330190" algn="l" defTabSz="1320759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5285" lvl="1" indent="-495285">
              <a:lnSpc>
                <a:spcPct val="150000"/>
              </a:lnSpc>
            </a:pPr>
            <a:r>
              <a:rPr lang="ko-KR" altLang="en-US" sz="2400" dirty="0" smtClean="0"/>
              <a:t>역량관리시스템 </a:t>
            </a:r>
            <a:r>
              <a:rPr lang="en-US" altLang="ko-KR" sz="2400" dirty="0" smtClean="0"/>
              <a:t>– </a:t>
            </a:r>
            <a:r>
              <a:rPr lang="ko-KR" altLang="en-US" sz="2400" dirty="0" err="1" smtClean="0"/>
              <a:t>통합상담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– </a:t>
            </a:r>
            <a:r>
              <a:rPr lang="ko-KR" altLang="en-US" sz="2400" dirty="0" err="1" smtClean="0"/>
              <a:t>새내기상담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– </a:t>
            </a:r>
            <a:r>
              <a:rPr lang="ko-KR" altLang="en-US" sz="2400" dirty="0" smtClean="0"/>
              <a:t>신청하기</a:t>
            </a:r>
            <a:endParaRPr lang="en-US" altLang="ko-KR" sz="2400" dirty="0" smtClean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 smtClean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 smtClean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 smtClean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 smtClean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 smtClean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89477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779274"/>
            <a:ext cx="13208000" cy="327632"/>
          </a:xfrm>
        </p:spPr>
        <p:txBody>
          <a:bodyPr>
            <a:noAutofit/>
          </a:bodyPr>
          <a:lstStyle/>
          <a:p>
            <a:pPr algn="l">
              <a:lnSpc>
                <a:spcPct val="200000"/>
              </a:lnSpc>
              <a:buClrTx/>
            </a:pPr>
            <a:r>
              <a:rPr lang="en-US" altLang="ko-KR" sz="3200" b="1" dirty="0" smtClean="0">
                <a:latin typeface="+mn-ea"/>
              </a:rPr>
              <a:t>3. </a:t>
            </a:r>
            <a:r>
              <a:rPr lang="ko-KR" altLang="en-US" sz="3200" b="1" dirty="0" smtClean="0">
                <a:latin typeface="+mn-ea"/>
              </a:rPr>
              <a:t>오프라인으로 진로상담</a:t>
            </a:r>
            <a:r>
              <a:rPr lang="en-US" altLang="ko-KR" sz="3200" b="1" dirty="0" smtClean="0">
                <a:latin typeface="+mn-ea"/>
              </a:rPr>
              <a:t>(</a:t>
            </a:r>
            <a:r>
              <a:rPr lang="ko-KR" altLang="en-US" sz="3200" b="1" dirty="0" err="1" smtClean="0">
                <a:latin typeface="+mn-ea"/>
              </a:rPr>
              <a:t>진로가치</a:t>
            </a:r>
            <a:r>
              <a:rPr lang="ko-KR" altLang="en-US" sz="3200" b="1" dirty="0" smtClean="0">
                <a:latin typeface="+mn-ea"/>
              </a:rPr>
              <a:t> 카드 작업</a:t>
            </a:r>
            <a:r>
              <a:rPr lang="en-US" altLang="ko-KR" sz="3200" b="1" dirty="0" smtClean="0">
                <a:latin typeface="+mn-ea"/>
              </a:rPr>
              <a:t>)</a:t>
            </a:r>
            <a:r>
              <a:rPr lang="ko-KR" altLang="en-US" sz="3200" b="1" dirty="0" smtClean="0">
                <a:latin typeface="+mn-ea"/>
              </a:rPr>
              <a:t> 진행</a:t>
            </a:r>
            <a:endParaRPr lang="en-US" altLang="ko-KR" sz="3200" b="1" dirty="0">
              <a:latin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ko-KR" altLang="en-US" sz="2400" b="1" dirty="0" smtClean="0"/>
              <a:t>신청한 상담이 승인되었는지 확인</a:t>
            </a:r>
            <a:endParaRPr lang="en-US" altLang="ko-KR" sz="2400" b="1" dirty="0" smtClean="0"/>
          </a:p>
          <a:p>
            <a:pPr>
              <a:lnSpc>
                <a:spcPct val="150000"/>
              </a:lnSpc>
              <a:buClr>
                <a:schemeClr val="accent2"/>
              </a:buClr>
            </a:pPr>
            <a:endParaRPr lang="en-US" altLang="ko-KR" sz="2400" b="1" dirty="0" smtClean="0"/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ko-KR" altLang="en-US" sz="2400" b="1" dirty="0" smtClean="0"/>
              <a:t>오프라인 상담</a:t>
            </a:r>
            <a:endParaRPr lang="en-US" altLang="ko-KR" sz="2400" b="1" dirty="0" smtClean="0"/>
          </a:p>
          <a:p>
            <a:pPr marL="577832" lvl="1" indent="0">
              <a:lnSpc>
                <a:spcPct val="150000"/>
              </a:lnSpc>
              <a:buNone/>
            </a:pPr>
            <a:r>
              <a:rPr lang="ko-KR" altLang="en-US" sz="2400" dirty="0"/>
              <a:t>신청한 시간에 </a:t>
            </a:r>
            <a:r>
              <a:rPr lang="ko-KR" altLang="en-US" sz="2400" b="1" dirty="0">
                <a:solidFill>
                  <a:schemeClr val="tx2"/>
                </a:solidFill>
              </a:rPr>
              <a:t>새내기성공센터</a:t>
            </a:r>
            <a:r>
              <a:rPr lang="en-US" altLang="ko-KR" sz="2400" b="1" dirty="0">
                <a:solidFill>
                  <a:schemeClr val="tx2"/>
                </a:solidFill>
              </a:rPr>
              <a:t>(</a:t>
            </a:r>
            <a:r>
              <a:rPr lang="ko-KR" altLang="en-US" sz="2400" b="1" dirty="0">
                <a:solidFill>
                  <a:schemeClr val="tx2"/>
                </a:solidFill>
              </a:rPr>
              <a:t>학생회관 </a:t>
            </a:r>
            <a:r>
              <a:rPr lang="en-US" altLang="ko-KR" sz="2400" b="1" dirty="0">
                <a:solidFill>
                  <a:schemeClr val="tx2"/>
                </a:solidFill>
              </a:rPr>
              <a:t>205</a:t>
            </a:r>
            <a:r>
              <a:rPr lang="ko-KR" altLang="en-US" sz="2400" b="1" dirty="0">
                <a:solidFill>
                  <a:schemeClr val="tx2"/>
                </a:solidFill>
              </a:rPr>
              <a:t>호</a:t>
            </a:r>
            <a:r>
              <a:rPr lang="en-US" altLang="ko-KR" sz="2400" b="1" dirty="0">
                <a:solidFill>
                  <a:schemeClr val="tx2"/>
                </a:solidFill>
              </a:rPr>
              <a:t>)</a:t>
            </a:r>
            <a:r>
              <a:rPr lang="ko-KR" altLang="en-US" sz="2400" dirty="0"/>
              <a:t>에 방문해서 상담 </a:t>
            </a:r>
            <a:r>
              <a:rPr lang="ko-KR" altLang="en-US" sz="2400" dirty="0" smtClean="0"/>
              <a:t>진행</a:t>
            </a:r>
            <a:endParaRPr lang="en-US" altLang="ko-KR" sz="2400" dirty="0"/>
          </a:p>
          <a:p>
            <a:pPr marL="577832" lvl="1" indent="0">
              <a:lnSpc>
                <a:spcPct val="150000"/>
              </a:lnSpc>
              <a:buNone/>
            </a:pPr>
            <a:endParaRPr lang="en-US" altLang="ko-KR" sz="2400" b="1" dirty="0" smtClean="0"/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ko-KR" altLang="en-US" sz="2400" b="1" dirty="0" smtClean="0"/>
              <a:t>진로가치카드 작업은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온라인으로 진행 불가능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Clr>
                <a:schemeClr val="accent2"/>
              </a:buClr>
            </a:pPr>
            <a:endParaRPr lang="en-US" altLang="ko-KR" sz="2400" b="1" dirty="0"/>
          </a:p>
          <a:p>
            <a:pPr marL="495285" lvl="1" indent="-495285">
              <a:lnSpc>
                <a:spcPct val="150000"/>
              </a:lnSpc>
            </a:pPr>
            <a:r>
              <a:rPr lang="ko-KR" altLang="en-US" sz="2400" b="1" dirty="0" smtClean="0"/>
              <a:t>상담 소요시간</a:t>
            </a:r>
            <a:r>
              <a:rPr lang="en-US" altLang="ko-KR" sz="2400" b="1" dirty="0" smtClean="0"/>
              <a:t>: 50</a:t>
            </a:r>
            <a:r>
              <a:rPr lang="ko-KR" altLang="en-US" sz="2400" b="1" dirty="0" smtClean="0"/>
              <a:t>분</a:t>
            </a:r>
            <a:endParaRPr lang="en-US" altLang="ko-KR" sz="2400" dirty="0" smtClean="0"/>
          </a:p>
          <a:p>
            <a:pPr marL="1035032" lvl="1" indent="-457200">
              <a:lnSpc>
                <a:spcPct val="150000"/>
              </a:lnSpc>
              <a:buFont typeface="+mj-ea"/>
              <a:buAutoNum type="circleNumDbPlain"/>
            </a:pPr>
            <a:endParaRPr lang="en-US" altLang="ko-KR" sz="2000" dirty="0" smtClean="0"/>
          </a:p>
          <a:p>
            <a:pPr>
              <a:lnSpc>
                <a:spcPct val="150000"/>
              </a:lnSpc>
              <a:buClr>
                <a:schemeClr val="accent2"/>
              </a:buClr>
            </a:pP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9740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779273"/>
            <a:ext cx="13208000" cy="508106"/>
          </a:xfrm>
        </p:spPr>
        <p:txBody>
          <a:bodyPr>
            <a:noAutofit/>
          </a:bodyPr>
          <a:lstStyle/>
          <a:p>
            <a:pPr algn="l"/>
            <a:r>
              <a:rPr lang="en-US" altLang="ko-KR" sz="3200" b="1" dirty="0" smtClean="0">
                <a:latin typeface="+mn-ea"/>
              </a:rPr>
              <a:t>5. </a:t>
            </a:r>
            <a:r>
              <a:rPr lang="ko-KR" altLang="en-US" sz="3200" b="1" dirty="0"/>
              <a:t>만족도 </a:t>
            </a:r>
            <a:r>
              <a:rPr lang="ko-KR" altLang="en-US" sz="3200" b="1" dirty="0" smtClean="0"/>
              <a:t>조사 실시 </a:t>
            </a:r>
            <a:endParaRPr lang="en-US" altLang="ko-KR" sz="32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60400" y="1287379"/>
            <a:ext cx="11887200" cy="259748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ko-KR" altLang="en-US" sz="2400" dirty="0" smtClean="0"/>
              <a:t>프로그램 이수 후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역량관리시스템 </a:t>
            </a:r>
            <a:r>
              <a:rPr lang="ko-KR" altLang="en-US" sz="2400" dirty="0" err="1" smtClean="0"/>
              <a:t>비교과</a:t>
            </a:r>
            <a:r>
              <a:rPr lang="ko-KR" altLang="en-US" sz="2400" dirty="0" smtClean="0"/>
              <a:t> 프로그램에서 만족도 조사 설문 실시</a:t>
            </a:r>
            <a:endParaRPr lang="en-US" altLang="ko-KR" sz="2400" dirty="0" smtClean="0"/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ko-KR" altLang="en-US" sz="2400" dirty="0" smtClean="0"/>
              <a:t>설문을 완료한 신청자에 한해서 마일리지 </a:t>
            </a:r>
            <a:r>
              <a:rPr lang="en-US" altLang="ko-KR" sz="2400" dirty="0" smtClean="0"/>
              <a:t>1</a:t>
            </a:r>
            <a:r>
              <a:rPr lang="ko-KR" altLang="en-US" sz="2400" dirty="0" smtClean="0"/>
              <a:t>시간 부여</a:t>
            </a:r>
            <a:endParaRPr lang="ko-KR" altLang="en-US" sz="2400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0" y="6561423"/>
            <a:ext cx="13208000" cy="612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320759" rtl="0" eaLnBrk="1" latinLnBrk="1" hangingPunct="1">
              <a:spcBef>
                <a:spcPct val="0"/>
              </a:spcBef>
              <a:buNone/>
              <a:defRPr sz="6355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ko-KR" sz="3200" b="1" dirty="0" smtClean="0">
                <a:latin typeface="+mn-ea"/>
              </a:rPr>
              <a:t>6. </a:t>
            </a:r>
            <a:r>
              <a:rPr lang="ko-KR" altLang="en-US" sz="3200" b="1" dirty="0" smtClean="0">
                <a:latin typeface="+mn-ea"/>
              </a:rPr>
              <a:t>프로그램 이수 후</a:t>
            </a:r>
            <a:r>
              <a:rPr lang="en-US" altLang="ko-KR" sz="3200" b="1" dirty="0" smtClean="0">
                <a:latin typeface="+mn-ea"/>
              </a:rPr>
              <a:t>, </a:t>
            </a:r>
            <a:r>
              <a:rPr lang="ko-KR" altLang="en-US" sz="3200" b="1" dirty="0" smtClean="0"/>
              <a:t>마일리지 부여</a:t>
            </a:r>
            <a:endParaRPr lang="en-US" altLang="ko-KR" sz="3200" b="1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660400" y="7309990"/>
            <a:ext cx="11887200" cy="544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95285" indent="-495285" algn="l" defTabSz="1320759" rtl="0" eaLnBrk="1" latin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Char char=""/>
              <a:defRPr sz="4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73117" indent="-412737" algn="l" defTabSz="1320759" rtl="0" eaLnBrk="1" latin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 3" pitchFamily="18" charset="2"/>
              <a:buChar char=""/>
              <a:defRPr sz="40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0949" indent="-330190" algn="l" defTabSz="1320759" rtl="0" eaLnBrk="1" latinLnBrk="1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3" pitchFamily="18" charset="2"/>
              <a:buChar char=""/>
              <a:defRPr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329" indent="-330190" algn="l" defTabSz="1320759" rtl="0" eaLnBrk="1" latinLnBrk="1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 3" pitchFamily="18" charset="2"/>
              <a:buChar char="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1709" indent="-330190" algn="l" defTabSz="1320759" rtl="0" eaLnBrk="1" latinLnBrk="1" hangingPunct="1">
              <a:spcBef>
                <a:spcPct val="20000"/>
              </a:spcBef>
              <a:buClr>
                <a:schemeClr val="accent5"/>
              </a:buClr>
              <a:buSzPct val="90000"/>
              <a:buFont typeface="Wingdings 3" pitchFamily="18" charset="2"/>
              <a:buChar char="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2088" indent="-330190" algn="l" defTabSz="1320759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468" indent="-330190" algn="l" defTabSz="1320759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2848" indent="-330190" algn="l" defTabSz="1320759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3227" indent="-330190" algn="l" defTabSz="1320759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ko-KR" altLang="en-US" sz="2400" dirty="0" smtClean="0"/>
              <a:t>만족도조사 완료 여부를 확인하고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프로그램 </a:t>
            </a:r>
            <a:r>
              <a:rPr lang="ko-KR" altLang="en-US" sz="2400" dirty="0" err="1" smtClean="0"/>
              <a:t>종료시</a:t>
            </a:r>
            <a:r>
              <a:rPr lang="ko-KR" altLang="en-US" sz="2400" dirty="0" smtClean="0"/>
              <a:t> 마일리지 부여</a:t>
            </a:r>
            <a:endParaRPr lang="en-US" altLang="ko-KR" sz="2400" dirty="0" smtClean="0"/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n-US" altLang="ko-KR" sz="2400" dirty="0" smtClean="0"/>
              <a:t> </a:t>
            </a:r>
            <a:r>
              <a:rPr lang="ko-KR" altLang="en-US" sz="2400" dirty="0" smtClean="0"/>
              <a:t>마일리지 장학 집계 마감일부터 일주일 전에 진행한 건 까지만 마일리지 부여                       </a:t>
            </a:r>
            <a:r>
              <a:rPr lang="ko-KR" altLang="en-US" sz="2000" dirty="0" smtClean="0">
                <a:solidFill>
                  <a:schemeClr val="tx2"/>
                </a:solidFill>
              </a:rPr>
              <a:t>예시</a:t>
            </a:r>
            <a:r>
              <a:rPr lang="en-US" altLang="ko-KR" sz="2000" dirty="0">
                <a:solidFill>
                  <a:schemeClr val="tx2"/>
                </a:solidFill>
              </a:rPr>
              <a:t>)</a:t>
            </a:r>
            <a:r>
              <a:rPr lang="ko-KR" altLang="en-US" sz="2000" dirty="0">
                <a:solidFill>
                  <a:schemeClr val="tx2"/>
                </a:solidFill>
              </a:rPr>
              <a:t>프로그램종료일 </a:t>
            </a:r>
            <a:r>
              <a:rPr lang="en-US" altLang="ko-KR" sz="2000" dirty="0">
                <a:solidFill>
                  <a:schemeClr val="tx2"/>
                </a:solidFill>
              </a:rPr>
              <a:t>18</a:t>
            </a:r>
            <a:r>
              <a:rPr lang="ko-KR" altLang="en-US" sz="2000" dirty="0">
                <a:solidFill>
                  <a:schemeClr val="tx2"/>
                </a:solidFill>
              </a:rPr>
              <a:t>일</a:t>
            </a:r>
            <a:r>
              <a:rPr lang="en-US" altLang="ko-KR" sz="2000" dirty="0">
                <a:solidFill>
                  <a:schemeClr val="tx2"/>
                </a:solidFill>
              </a:rPr>
              <a:t> </a:t>
            </a:r>
            <a:r>
              <a:rPr lang="ko-KR" altLang="en-US" sz="2000" dirty="0">
                <a:solidFill>
                  <a:schemeClr val="tx2"/>
                </a:solidFill>
              </a:rPr>
              <a:t>기준</a:t>
            </a:r>
            <a:r>
              <a:rPr lang="en-US" altLang="ko-KR" sz="2000" dirty="0">
                <a:solidFill>
                  <a:schemeClr val="tx2"/>
                </a:solidFill>
              </a:rPr>
              <a:t>, </a:t>
            </a:r>
            <a:r>
              <a:rPr lang="ko-KR" altLang="en-US" sz="2000" dirty="0" err="1">
                <a:solidFill>
                  <a:schemeClr val="tx2"/>
                </a:solidFill>
              </a:rPr>
              <a:t>검사완료</a:t>
            </a:r>
            <a:r>
              <a:rPr lang="ko-KR" altLang="en-US" sz="2000" dirty="0">
                <a:solidFill>
                  <a:schemeClr val="tx2"/>
                </a:solidFill>
              </a:rPr>
              <a:t> 및 </a:t>
            </a:r>
            <a:r>
              <a:rPr lang="ko-KR" altLang="en-US" sz="2000" dirty="0" err="1">
                <a:solidFill>
                  <a:schemeClr val="tx2"/>
                </a:solidFill>
              </a:rPr>
              <a:t>설문완료</a:t>
            </a:r>
            <a:r>
              <a:rPr lang="ko-KR" altLang="en-US" sz="2000" dirty="0">
                <a:solidFill>
                  <a:schemeClr val="tx2"/>
                </a:solidFill>
              </a:rPr>
              <a:t>  학생에게만 마일리지 </a:t>
            </a:r>
            <a:r>
              <a:rPr lang="ko-KR" altLang="en-US" sz="2000" dirty="0" smtClean="0">
                <a:solidFill>
                  <a:schemeClr val="tx2"/>
                </a:solidFill>
              </a:rPr>
              <a:t>부여</a:t>
            </a:r>
            <a:endParaRPr lang="ko-KR" altLang="en-US" sz="2000" dirty="0">
              <a:solidFill>
                <a:schemeClr val="tx2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1" r="19214" b="43996"/>
          <a:stretch/>
        </p:blipFill>
        <p:spPr>
          <a:xfrm>
            <a:off x="1225884" y="2858921"/>
            <a:ext cx="8233538" cy="25973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직사각형 6"/>
          <p:cNvSpPr/>
          <p:nvPr/>
        </p:nvSpPr>
        <p:spPr>
          <a:xfrm>
            <a:off x="7441532" y="4157590"/>
            <a:ext cx="802105" cy="64120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36106" y="4934918"/>
            <a:ext cx="261085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b="1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설문조사 실시 및 제출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24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Simple01">
  <a:themeElements>
    <a:clrScheme name="노랑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New_Simple01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1464</TotalTime>
  <Words>276</Words>
  <Application>Microsoft Office PowerPoint</Application>
  <PresentationFormat>사용자 지정</PresentationFormat>
  <Paragraphs>76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맑은 고딕</vt:lpstr>
      <vt:lpstr>Arial</vt:lpstr>
      <vt:lpstr>Tw Cen MT</vt:lpstr>
      <vt:lpstr>Wingdings 3</vt:lpstr>
      <vt:lpstr>New_Simple01</vt:lpstr>
      <vt:lpstr>‘흥미진진-가치’ 신청 안내</vt:lpstr>
      <vt:lpstr>역량관리시스템에서 ‘흥미진진-흥미’ 비교과 프로그램 신청</vt:lpstr>
      <vt:lpstr>2. 상담 일정 예약을 위해 새내기상담 신청</vt:lpstr>
      <vt:lpstr>4. 별도 신청자에 한해, 오프라인으로 해석상담 진행</vt:lpstr>
      <vt:lpstr>3. 오프라인으로 진로상담(진로가치 카드 작업) 진행</vt:lpstr>
      <vt:lpstr>5. 만족도 조사 실시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98</cp:revision>
  <cp:lastPrinted>2020-08-19T01:09:39Z</cp:lastPrinted>
  <dcterms:created xsi:type="dcterms:W3CDTF">2020-08-18T02:27:55Z</dcterms:created>
  <dcterms:modified xsi:type="dcterms:W3CDTF">2022-01-03T01:52:17Z</dcterms:modified>
</cp:coreProperties>
</file>