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11"/>
  </p:notesMasterIdLst>
  <p:sldIdLst>
    <p:sldId id="259" r:id="rId2"/>
    <p:sldId id="260" r:id="rId3"/>
    <p:sldId id="261" r:id="rId4"/>
    <p:sldId id="269" r:id="rId5"/>
    <p:sldId id="272" r:id="rId6"/>
    <p:sldId id="262" r:id="rId7"/>
    <p:sldId id="273" r:id="rId8"/>
    <p:sldId id="274" r:id="rId9"/>
    <p:sldId id="275" r:id="rId10"/>
  </p:sldIdLst>
  <p:sldSz cx="13208000" cy="9906000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2B71"/>
    <a:srgbClr val="6BA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868FFF5-FE7D-4DA0-89D4-D9734F9D487A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18DFED8-2902-4D32-B88E-DF2EBDED99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22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60784" y="4028440"/>
            <a:ext cx="1347216" cy="145288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" name="Rectangle 7"/>
          <p:cNvSpPr/>
          <p:nvPr/>
        </p:nvSpPr>
        <p:spPr bwMode="gray">
          <a:xfrm>
            <a:off x="0" y="3077464"/>
            <a:ext cx="12217400" cy="13208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Rectangle 8"/>
          <p:cNvSpPr/>
          <p:nvPr/>
        </p:nvSpPr>
        <p:spPr bwMode="gray">
          <a:xfrm>
            <a:off x="3605784" y="0"/>
            <a:ext cx="2469896" cy="3407664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4028440" cy="340766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68" y="4503929"/>
            <a:ext cx="11240008" cy="2123369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1320759" rtl="0" eaLnBrk="1" latinLnBrk="0" hangingPunct="1">
              <a:spcBef>
                <a:spcPct val="0"/>
              </a:spcBef>
              <a:buNone/>
              <a:defRPr lang="en-US" sz="6933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07664"/>
            <a:ext cx="11860784" cy="9906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889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1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2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64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2311401"/>
            <a:ext cx="11112218" cy="653750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57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6604000" y="3394456"/>
            <a:ext cx="9417304" cy="2615184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" name="Rectangle 7"/>
          <p:cNvSpPr/>
          <p:nvPr/>
        </p:nvSpPr>
        <p:spPr bwMode="gray">
          <a:xfrm>
            <a:off x="9465733" y="8862568"/>
            <a:ext cx="1426464" cy="104343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Rectangle 8"/>
          <p:cNvSpPr/>
          <p:nvPr/>
        </p:nvSpPr>
        <p:spPr bwMode="gray">
          <a:xfrm>
            <a:off x="12431150" y="1992402"/>
            <a:ext cx="779272" cy="211328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0" name="Rectangle 9"/>
          <p:cNvSpPr/>
          <p:nvPr/>
        </p:nvSpPr>
        <p:spPr bwMode="gray">
          <a:xfrm>
            <a:off x="12428728" y="0"/>
            <a:ext cx="779272" cy="26416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11664" y="396698"/>
            <a:ext cx="2417064" cy="845312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396700"/>
            <a:ext cx="9139936" cy="845220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82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92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1872" y="4398264"/>
            <a:ext cx="6775704" cy="106984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3467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11860784" y="4028440"/>
            <a:ext cx="1347216" cy="145288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" name="Rectangle 7"/>
          <p:cNvSpPr/>
          <p:nvPr/>
        </p:nvSpPr>
        <p:spPr bwMode="gray">
          <a:xfrm>
            <a:off x="0" y="3077464"/>
            <a:ext cx="12217400" cy="13208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Rectangle 8"/>
          <p:cNvSpPr/>
          <p:nvPr/>
        </p:nvSpPr>
        <p:spPr bwMode="gray">
          <a:xfrm>
            <a:off x="3605784" y="0"/>
            <a:ext cx="2469896" cy="3407664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4028440" cy="385673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60400" y="5507736"/>
            <a:ext cx="11226800" cy="1651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1320759" rtl="0" eaLnBrk="1" latinLnBrk="0" hangingPunct="1">
              <a:spcBef>
                <a:spcPct val="0"/>
              </a:spcBef>
              <a:buNone/>
              <a:defRPr lang="en-US" sz="6355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7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423815"/>
            <a:ext cx="5833533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4067" y="2423815"/>
            <a:ext cx="5833533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67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60400" y="2351024"/>
            <a:ext cx="5835827" cy="92410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3467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marL="0" lvl="0" indent="0" algn="l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" y="3302000"/>
            <a:ext cx="5835827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709482" y="2351024"/>
            <a:ext cx="5838119" cy="92410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3467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marL="0" lvl="0" indent="0" algn="l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9482" y="3302000"/>
            <a:ext cx="5838119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2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390888"/>
            <a:ext cx="13208000" cy="515112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3208000" cy="435864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513328" cy="766064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Rectangle 8"/>
          <p:cNvSpPr/>
          <p:nvPr/>
        </p:nvSpPr>
        <p:spPr bwMode="gray">
          <a:xfrm>
            <a:off x="2060448" y="0"/>
            <a:ext cx="2271776" cy="633984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1320759" rtl="0" eaLnBrk="1" latinLnBrk="0" hangingPunct="1">
              <a:spcBef>
                <a:spcPct val="0"/>
              </a:spcBef>
              <a:buNone/>
              <a:defRPr lang="en-US" sz="6355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7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9390888"/>
            <a:ext cx="13208000" cy="515112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3208000" cy="435864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35864" cy="9906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513328" cy="766064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5" name="Rectangle 14"/>
          <p:cNvSpPr/>
          <p:nvPr/>
        </p:nvSpPr>
        <p:spPr bwMode="gray">
          <a:xfrm>
            <a:off x="2060448" y="0"/>
            <a:ext cx="2271776" cy="633984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6" name="Rectangle 15"/>
          <p:cNvSpPr/>
          <p:nvPr/>
        </p:nvSpPr>
        <p:spPr bwMode="gray">
          <a:xfrm>
            <a:off x="12772136" y="0"/>
            <a:ext cx="435864" cy="9906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7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792480"/>
            <a:ext cx="11121136" cy="1347216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1320759" rtl="0" eaLnBrk="1" latinLnBrk="0" hangingPunct="1">
              <a:spcBef>
                <a:spcPct val="0"/>
              </a:spcBef>
              <a:buNone/>
              <a:defRPr lang="en-US" sz="4622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0264" y="2377440"/>
            <a:ext cx="4068064" cy="64719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22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marL="0" lvl="0" indent="0" algn="l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60400" y="2377440"/>
            <a:ext cx="6934200" cy="64719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3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976" y="950976"/>
            <a:ext cx="7924800" cy="118872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1320759" rtl="0" eaLnBrk="1" latinLnBrk="0" hangingPunct="1">
              <a:spcBef>
                <a:spcPct val="0"/>
              </a:spcBef>
              <a:buNone/>
              <a:defRPr lang="en-US" sz="4044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588768" y="2337816"/>
            <a:ext cx="7924800" cy="5256784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1320759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4622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768" y="7819136"/>
            <a:ext cx="7924800" cy="1426464"/>
          </a:xfrm>
        </p:spPr>
        <p:txBody>
          <a:bodyPr/>
          <a:lstStyle>
            <a:lvl1pPr marL="0" indent="0">
              <a:buNone/>
              <a:defRPr sz="2022"/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923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581152"/>
            <a:ext cx="12547600" cy="158496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8" name="Rectangle 7"/>
          <p:cNvSpPr/>
          <p:nvPr/>
        </p:nvSpPr>
        <p:spPr bwMode="gray">
          <a:xfrm>
            <a:off x="11794744" y="1439672"/>
            <a:ext cx="1413256" cy="1294384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Rectangle 8"/>
          <p:cNvSpPr/>
          <p:nvPr/>
        </p:nvSpPr>
        <p:spPr bwMode="gray">
          <a:xfrm>
            <a:off x="2575560" y="0"/>
            <a:ext cx="2813304" cy="77927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513328" cy="77927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779272"/>
            <a:ext cx="11887200" cy="138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2311401"/>
            <a:ext cx="11887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400" y="9443720"/>
            <a:ext cx="3081867" cy="356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BADF0-7C74-4AA4-A913-9B362C515F96}" type="datetimeFigureOut">
              <a:rPr lang="ko-KR" altLang="en-US" smtClean="0"/>
              <a:t>2022-01-03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79536" y="9443720"/>
            <a:ext cx="4182533" cy="356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58664" y="9443720"/>
            <a:ext cx="3081867" cy="356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F385A-51E9-47D8-BE3F-DEE7143D3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98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1320759" rtl="0" eaLnBrk="1" latinLnBrk="1" hangingPunct="1">
        <a:spcBef>
          <a:spcPct val="0"/>
        </a:spcBef>
        <a:buNone/>
        <a:defRPr sz="6355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495285" indent="-495285" algn="l" defTabSz="1320759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4622" kern="1200">
          <a:solidFill>
            <a:schemeClr val="tx1"/>
          </a:solidFill>
          <a:latin typeface="+mn-lt"/>
          <a:ea typeface="+mn-ea"/>
          <a:cs typeface="+mn-cs"/>
        </a:defRPr>
      </a:lvl1pPr>
      <a:lvl2pPr marL="1073117" indent="-412737" algn="l" defTabSz="1320759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4044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889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889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1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1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1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1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1" y="985734"/>
            <a:ext cx="13207999" cy="1307322"/>
          </a:xfrm>
        </p:spPr>
        <p:txBody>
          <a:bodyPr/>
          <a:lstStyle/>
          <a:p>
            <a:pPr algn="ctr"/>
            <a:r>
              <a:rPr lang="en-US" altLang="ko-KR" sz="7200" dirty="0" smtClean="0">
                <a:ln w="6350">
                  <a:noFill/>
                </a:ln>
              </a:rPr>
              <a:t>‘</a:t>
            </a:r>
            <a:r>
              <a:rPr lang="ko-KR" altLang="en-US" sz="7200" dirty="0" smtClean="0">
                <a:ln w="6350">
                  <a:noFill/>
                </a:ln>
              </a:rPr>
              <a:t>흥미진진</a:t>
            </a:r>
            <a:r>
              <a:rPr lang="en-US" altLang="ko-KR" sz="7200" dirty="0" smtClean="0">
                <a:ln w="6350">
                  <a:noFill/>
                </a:ln>
              </a:rPr>
              <a:t>-</a:t>
            </a:r>
            <a:r>
              <a:rPr lang="ko-KR" altLang="en-US" sz="7200" dirty="0" smtClean="0">
                <a:ln w="6350">
                  <a:noFill/>
                </a:ln>
              </a:rPr>
              <a:t>흥미</a:t>
            </a:r>
            <a:r>
              <a:rPr lang="en-US" altLang="ko-KR" sz="7200" dirty="0" smtClean="0">
                <a:ln w="6350">
                  <a:noFill/>
                </a:ln>
              </a:rPr>
              <a:t>’</a:t>
            </a:r>
            <a:r>
              <a:rPr lang="ko-KR" altLang="en-US" sz="7200" dirty="0" smtClean="0">
                <a:ln w="6350">
                  <a:noFill/>
                </a:ln>
              </a:rPr>
              <a:t> </a:t>
            </a:r>
            <a:r>
              <a:rPr lang="ko-KR" altLang="en-US" sz="7200" dirty="0">
                <a:ln w="6350">
                  <a:noFill/>
                </a:ln>
              </a:rPr>
              <a:t>신청 안내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0356" y="2156499"/>
            <a:ext cx="1075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2"/>
                </a:solidFill>
              </a:rPr>
              <a:t>흥미로운 진짜 진로 찾기 </a:t>
            </a:r>
            <a:r>
              <a:rPr lang="en-US" altLang="ko-KR" sz="2400" dirty="0" smtClean="0">
                <a:solidFill>
                  <a:schemeClr val="accent2"/>
                </a:solidFill>
              </a:rPr>
              <a:t>- STRONG</a:t>
            </a:r>
            <a:r>
              <a:rPr lang="ko-KR" altLang="en-US" sz="2400" dirty="0" smtClean="0">
                <a:solidFill>
                  <a:schemeClr val="accent2"/>
                </a:solidFill>
              </a:rPr>
              <a:t>직업흥미검사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sp>
        <p:nvSpPr>
          <p:cNvPr id="8" name="부제목 6"/>
          <p:cNvSpPr>
            <a:spLocks noGrp="1"/>
          </p:cNvSpPr>
          <p:nvPr>
            <p:ph type="subTitle" idx="1"/>
          </p:nvPr>
        </p:nvSpPr>
        <p:spPr>
          <a:xfrm>
            <a:off x="794085" y="8605306"/>
            <a:ext cx="11860784" cy="990600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2400" b="1" dirty="0" smtClean="0">
                <a:latin typeface="+mn-ea"/>
              </a:rPr>
              <a:t>역량관리시스템에서 </a:t>
            </a:r>
            <a:r>
              <a:rPr lang="en-US" altLang="ko-KR" sz="2400" b="1" dirty="0" smtClean="0">
                <a:latin typeface="+mn-ea"/>
              </a:rPr>
              <a:t>‘</a:t>
            </a:r>
            <a:r>
              <a:rPr lang="ko-KR" altLang="en-US" sz="2400" b="1" dirty="0" smtClean="0">
                <a:latin typeface="+mn-ea"/>
              </a:rPr>
              <a:t>흥미진진</a:t>
            </a:r>
            <a:r>
              <a:rPr lang="en-US" altLang="ko-KR" sz="2400" b="1" dirty="0" smtClean="0">
                <a:latin typeface="+mn-ea"/>
              </a:rPr>
              <a:t>-</a:t>
            </a:r>
            <a:r>
              <a:rPr lang="ko-KR" altLang="en-US" sz="2400" b="1" dirty="0" smtClean="0">
                <a:latin typeface="+mn-ea"/>
              </a:rPr>
              <a:t>흥미</a:t>
            </a:r>
            <a:r>
              <a:rPr lang="en-US" altLang="ko-KR" sz="2400" b="1" dirty="0" smtClean="0">
                <a:latin typeface="+mn-ea"/>
              </a:rPr>
              <a:t>’ </a:t>
            </a:r>
            <a:r>
              <a:rPr lang="ko-KR" altLang="en-US" sz="2400" b="1" dirty="0" err="1" smtClean="0">
                <a:latin typeface="+mn-ea"/>
              </a:rPr>
              <a:t>비교과</a:t>
            </a: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프로그램 신청 및 사전검사</a:t>
            </a:r>
            <a:endParaRPr lang="en-US" altLang="ko-KR" sz="2400" b="1" dirty="0" smtClean="0">
              <a:latin typeface="+mn-ea"/>
            </a:endParaRPr>
          </a:p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2400" b="1" dirty="0" smtClean="0">
                <a:latin typeface="+mn-ea"/>
              </a:rPr>
              <a:t>메일로 받은 링크로 접속하여 검사 실시</a:t>
            </a:r>
            <a:r>
              <a:rPr lang="en-US" altLang="ko-KR" sz="2400" b="1" dirty="0" smtClean="0">
                <a:latin typeface="+mn-ea"/>
              </a:rPr>
              <a:t>(</a:t>
            </a:r>
            <a:r>
              <a:rPr lang="ko-KR" altLang="en-US" sz="2400" b="1" dirty="0" smtClean="0">
                <a:latin typeface="+mn-ea"/>
              </a:rPr>
              <a:t>소요시간</a:t>
            </a:r>
            <a:r>
              <a:rPr lang="en-US" altLang="ko-KR" sz="2400" b="1" dirty="0" smtClean="0">
                <a:latin typeface="+mn-ea"/>
              </a:rPr>
              <a:t>: </a:t>
            </a:r>
            <a:r>
              <a:rPr lang="ko-KR" altLang="en-US" sz="2400" b="1" dirty="0" smtClean="0">
                <a:latin typeface="+mn-ea"/>
              </a:rPr>
              <a:t>약 </a:t>
            </a:r>
            <a:r>
              <a:rPr lang="en-US" altLang="ko-KR" sz="2400" b="1" dirty="0" smtClean="0">
                <a:latin typeface="+mn-ea"/>
              </a:rPr>
              <a:t>40</a:t>
            </a:r>
            <a:r>
              <a:rPr lang="ko-KR" altLang="en-US" sz="2400" b="1" dirty="0" smtClean="0">
                <a:latin typeface="+mn-ea"/>
              </a:rPr>
              <a:t>분</a:t>
            </a:r>
            <a:r>
              <a:rPr lang="en-US" altLang="ko-KR" sz="2400" b="1" dirty="0" smtClean="0">
                <a:latin typeface="+mn-ea"/>
              </a:rPr>
              <a:t>)</a:t>
            </a:r>
          </a:p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2400" b="1" dirty="0" smtClean="0">
                <a:latin typeface="+mn-ea"/>
              </a:rPr>
              <a:t>검사 완료 이후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err="1" smtClean="0">
                <a:latin typeface="+mn-ea"/>
              </a:rPr>
              <a:t>검사결과지</a:t>
            </a:r>
            <a:r>
              <a:rPr lang="ko-KR" altLang="en-US" sz="2400" b="1" dirty="0" smtClean="0">
                <a:latin typeface="+mn-ea"/>
              </a:rPr>
              <a:t> 메일로 발송</a:t>
            </a:r>
            <a:endParaRPr lang="en-US" altLang="ko-KR" sz="2400" b="1" dirty="0" smtClean="0">
              <a:latin typeface="+mn-ea"/>
            </a:endParaRPr>
          </a:p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2400" b="1" dirty="0" smtClean="0">
                <a:solidFill>
                  <a:schemeClr val="accent2"/>
                </a:solidFill>
                <a:latin typeface="+mn-ea"/>
              </a:rPr>
              <a:t>별도 </a:t>
            </a:r>
            <a:r>
              <a:rPr lang="ko-KR" altLang="en-US" sz="2400" b="1" dirty="0">
                <a:solidFill>
                  <a:schemeClr val="accent2"/>
                </a:solidFill>
                <a:latin typeface="+mn-ea"/>
              </a:rPr>
              <a:t>신청자에 한해</a:t>
            </a:r>
            <a:r>
              <a:rPr lang="en-US" altLang="ko-KR" sz="2400" b="1" dirty="0">
                <a:solidFill>
                  <a:schemeClr val="accent2"/>
                </a:solidFill>
                <a:latin typeface="+mn-ea"/>
              </a:rPr>
              <a:t>, </a:t>
            </a:r>
            <a:r>
              <a:rPr lang="ko-KR" altLang="en-US" sz="2400" b="1" dirty="0">
                <a:solidFill>
                  <a:schemeClr val="accent2"/>
                </a:solidFill>
                <a:latin typeface="+mn-ea"/>
              </a:rPr>
              <a:t>온라인</a:t>
            </a:r>
            <a:r>
              <a:rPr lang="en-US" altLang="ko-KR" sz="2400" b="1" dirty="0">
                <a:solidFill>
                  <a:schemeClr val="accent2"/>
                </a:solidFill>
                <a:latin typeface="+mn-ea"/>
              </a:rPr>
              <a:t>/</a:t>
            </a:r>
            <a:r>
              <a:rPr lang="ko-KR" altLang="en-US" sz="2400" b="1" dirty="0">
                <a:solidFill>
                  <a:schemeClr val="accent2"/>
                </a:solidFill>
                <a:latin typeface="+mn-ea"/>
              </a:rPr>
              <a:t>오프라인으로 </a:t>
            </a:r>
            <a:r>
              <a:rPr lang="ko-KR" altLang="en-US" sz="2400" b="1" dirty="0" err="1">
                <a:solidFill>
                  <a:schemeClr val="accent2"/>
                </a:solidFill>
                <a:latin typeface="+mn-ea"/>
              </a:rPr>
              <a:t>해석상담</a:t>
            </a:r>
            <a:r>
              <a:rPr lang="ko-KR" altLang="en-US" sz="2400" b="1" dirty="0">
                <a:solidFill>
                  <a:schemeClr val="accent2"/>
                </a:solidFill>
                <a:latin typeface="+mn-ea"/>
              </a:rPr>
              <a:t> 진행</a:t>
            </a:r>
            <a:r>
              <a:rPr lang="en-US" altLang="ko-KR" sz="2400" b="1" dirty="0">
                <a:solidFill>
                  <a:schemeClr val="accent2"/>
                </a:solidFill>
                <a:latin typeface="+mn-ea"/>
              </a:rPr>
              <a:t>(</a:t>
            </a:r>
            <a:r>
              <a:rPr lang="ko-KR" altLang="en-US" sz="2400" b="1" dirty="0">
                <a:solidFill>
                  <a:schemeClr val="accent2"/>
                </a:solidFill>
                <a:latin typeface="+mn-ea"/>
              </a:rPr>
              <a:t>소요시간</a:t>
            </a:r>
            <a:r>
              <a:rPr lang="en-US" altLang="ko-KR" sz="2400" b="1" dirty="0">
                <a:solidFill>
                  <a:schemeClr val="accent2"/>
                </a:solidFill>
                <a:latin typeface="+mn-ea"/>
              </a:rPr>
              <a:t>: 30</a:t>
            </a:r>
            <a:r>
              <a:rPr lang="ko-KR" altLang="en-US" sz="2400" b="1" dirty="0">
                <a:solidFill>
                  <a:schemeClr val="accent2"/>
                </a:solidFill>
                <a:latin typeface="+mn-ea"/>
              </a:rPr>
              <a:t>분</a:t>
            </a:r>
            <a:r>
              <a:rPr lang="en-US" altLang="ko-KR" sz="2400" b="1" dirty="0">
                <a:solidFill>
                  <a:schemeClr val="accent2"/>
                </a:solidFill>
                <a:latin typeface="+mn-ea"/>
              </a:rPr>
              <a:t>-50</a:t>
            </a:r>
            <a:r>
              <a:rPr lang="ko-KR" altLang="en-US" sz="2400" b="1" dirty="0">
                <a:solidFill>
                  <a:schemeClr val="accent2"/>
                </a:solidFill>
                <a:latin typeface="+mn-ea"/>
              </a:rPr>
              <a:t>분</a:t>
            </a:r>
            <a:r>
              <a:rPr lang="en-US" altLang="ko-KR" sz="2400" b="1" dirty="0" smtClean="0">
                <a:solidFill>
                  <a:schemeClr val="accent2"/>
                </a:solidFill>
                <a:latin typeface="+mn-ea"/>
              </a:rPr>
              <a:t>)</a:t>
            </a:r>
          </a:p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2400" b="1" dirty="0">
                <a:latin typeface="+mn-ea"/>
              </a:rPr>
              <a:t>만족도 조사 및 </a:t>
            </a:r>
            <a:r>
              <a:rPr lang="ko-KR" altLang="en-US" sz="2400" b="1" dirty="0" err="1">
                <a:latin typeface="+mn-ea"/>
              </a:rPr>
              <a:t>사후검사</a:t>
            </a:r>
            <a:r>
              <a:rPr lang="ko-KR" altLang="en-US" sz="2400" b="1" dirty="0">
                <a:latin typeface="+mn-ea"/>
              </a:rPr>
              <a:t> 실시 </a:t>
            </a:r>
            <a:endParaRPr lang="en-US" altLang="ko-KR" sz="2400" b="1" dirty="0">
              <a:latin typeface="+mn-ea"/>
            </a:endParaRPr>
          </a:p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2400" b="1" dirty="0" smtClean="0">
                <a:latin typeface="+mn-ea"/>
              </a:rPr>
              <a:t>프로그램 종료 후</a:t>
            </a:r>
            <a:r>
              <a:rPr lang="en-US" altLang="ko-KR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마일리지 부여 </a:t>
            </a:r>
            <a:r>
              <a:rPr lang="en-US" altLang="ko-KR" sz="2400" dirty="0" smtClean="0">
                <a:latin typeface="+mn-ea"/>
              </a:rPr>
              <a:t>(</a:t>
            </a:r>
            <a:r>
              <a:rPr lang="ko-KR" altLang="en-US" sz="2400" dirty="0" err="1" smtClean="0">
                <a:latin typeface="+mn-ea"/>
              </a:rPr>
              <a:t>해석상담을</a:t>
            </a:r>
            <a:r>
              <a:rPr lang="ko-KR" altLang="en-US" sz="2400" dirty="0" smtClean="0">
                <a:latin typeface="+mn-ea"/>
              </a:rPr>
              <a:t> 받지않아도 마일리지 부여</a:t>
            </a:r>
            <a:r>
              <a:rPr lang="en-US" altLang="ko-KR" sz="2400" dirty="0" smtClean="0">
                <a:latin typeface="+mn-ea"/>
              </a:rPr>
              <a:t>)</a:t>
            </a:r>
            <a:endParaRPr lang="en-US" altLang="ko-KR" sz="2400" dirty="0">
              <a:latin typeface="+mn-ea"/>
            </a:endParaRPr>
          </a:p>
          <a:p>
            <a:pPr algn="l">
              <a:lnSpc>
                <a:spcPct val="200000"/>
              </a:lnSpc>
            </a:pPr>
            <a:r>
              <a:rPr lang="en-US" altLang="ko-KR" sz="2000" dirty="0" smtClean="0">
                <a:solidFill>
                  <a:schemeClr val="accent2"/>
                </a:solidFill>
                <a:latin typeface="+mn-ea"/>
              </a:rPr>
              <a:t>* </a:t>
            </a:r>
            <a:r>
              <a:rPr lang="ko-KR" altLang="en-US" sz="2000" dirty="0">
                <a:solidFill>
                  <a:schemeClr val="accent2"/>
                </a:solidFill>
                <a:latin typeface="+mn-ea"/>
              </a:rPr>
              <a:t>자세한 사항은 첨부파일을 확인해주시기 바랍니다</a:t>
            </a:r>
            <a:r>
              <a:rPr lang="en-US" altLang="ko-KR" sz="2000" dirty="0">
                <a:solidFill>
                  <a:schemeClr val="accent2"/>
                </a:solidFill>
                <a:latin typeface="+mn-ea"/>
              </a:rPr>
              <a:t>.</a:t>
            </a:r>
          </a:p>
          <a:p>
            <a:pPr algn="l">
              <a:lnSpc>
                <a:spcPct val="200000"/>
              </a:lnSpc>
            </a:pPr>
            <a:r>
              <a:rPr lang="en-US" altLang="ko-KR" sz="2000" dirty="0">
                <a:solidFill>
                  <a:schemeClr val="accent2"/>
                </a:solidFill>
                <a:latin typeface="+mn-ea"/>
              </a:rPr>
              <a:t>* </a:t>
            </a:r>
            <a:r>
              <a:rPr lang="ko-KR" altLang="en-US" sz="2000" dirty="0">
                <a:solidFill>
                  <a:schemeClr val="accent2"/>
                </a:solidFill>
                <a:latin typeface="+mn-ea"/>
              </a:rPr>
              <a:t>문의는 새내기성공센터</a:t>
            </a:r>
            <a:r>
              <a:rPr lang="en-US" altLang="ko-KR" sz="2000" dirty="0">
                <a:solidFill>
                  <a:schemeClr val="accent2"/>
                </a:solidFill>
                <a:latin typeface="+mn-ea"/>
              </a:rPr>
              <a:t>(</a:t>
            </a:r>
            <a:r>
              <a:rPr lang="en-US" altLang="ko-KR" sz="2000" dirty="0" smtClean="0">
                <a:solidFill>
                  <a:schemeClr val="accent2"/>
                </a:solidFill>
                <a:latin typeface="+mn-ea"/>
              </a:rPr>
              <a:t>02-300-0251,0250)</a:t>
            </a:r>
            <a:r>
              <a:rPr lang="ko-KR" altLang="en-US" sz="2000" dirty="0">
                <a:solidFill>
                  <a:schemeClr val="accent2"/>
                </a:solidFill>
                <a:latin typeface="+mn-ea"/>
              </a:rPr>
              <a:t>로 </a:t>
            </a:r>
            <a:r>
              <a:rPr lang="ko-KR" altLang="en-US" sz="2000" dirty="0" err="1">
                <a:solidFill>
                  <a:schemeClr val="accent2"/>
                </a:solidFill>
                <a:latin typeface="+mn-ea"/>
              </a:rPr>
              <a:t>연락주시기</a:t>
            </a:r>
            <a:r>
              <a:rPr lang="ko-KR" altLang="en-US" sz="2000" dirty="0">
                <a:solidFill>
                  <a:schemeClr val="accent2"/>
                </a:solidFill>
                <a:latin typeface="+mn-ea"/>
              </a:rPr>
              <a:t> 바랍니다</a:t>
            </a:r>
            <a:r>
              <a:rPr lang="en-US" altLang="ko-KR" sz="2000" dirty="0">
                <a:solidFill>
                  <a:schemeClr val="accent2"/>
                </a:solidFill>
                <a:latin typeface="+mn-ea"/>
              </a:rPr>
              <a:t>.</a:t>
            </a:r>
            <a:r>
              <a:rPr lang="ko-KR" altLang="en-US" sz="2000" dirty="0">
                <a:solidFill>
                  <a:schemeClr val="accent2"/>
                </a:solidFill>
                <a:latin typeface="+mn-ea"/>
              </a:rPr>
              <a:t> </a:t>
            </a:r>
            <a:r>
              <a:rPr lang="en-US" altLang="ko-KR" sz="2000" dirty="0">
                <a:solidFill>
                  <a:schemeClr val="accent2"/>
                </a:solidFill>
                <a:latin typeface="+mn-ea"/>
              </a:rPr>
              <a:t> </a:t>
            </a:r>
            <a:endParaRPr lang="ko-KR" altLang="en-US" sz="20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5364" y="162838"/>
            <a:ext cx="12791173" cy="958241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89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3"/>
            <a:ext cx="13208000" cy="44794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200000"/>
              </a:lnSpc>
              <a:buClrTx/>
              <a:buAutoNum type="arabicPeriod"/>
            </a:pPr>
            <a:r>
              <a:rPr lang="ko-KR" altLang="en-US" sz="3200" b="1" dirty="0">
                <a:latin typeface="+mn-ea"/>
              </a:rPr>
              <a:t>역량관리시스템에서 </a:t>
            </a:r>
            <a:r>
              <a:rPr lang="en-US" altLang="ko-KR" sz="3200" b="1" dirty="0">
                <a:latin typeface="+mn-ea"/>
              </a:rPr>
              <a:t>‘</a:t>
            </a:r>
            <a:r>
              <a:rPr lang="ko-KR" altLang="en-US" sz="3200" b="1" dirty="0" smtClean="0">
                <a:latin typeface="+mn-ea"/>
              </a:rPr>
              <a:t>흥미진진</a:t>
            </a:r>
            <a:r>
              <a:rPr lang="en-US" altLang="ko-KR" sz="3200" b="1" dirty="0" smtClean="0">
                <a:latin typeface="+mn-ea"/>
              </a:rPr>
              <a:t>-</a:t>
            </a:r>
            <a:r>
              <a:rPr lang="ko-KR" altLang="en-US" sz="3200" b="1" dirty="0" smtClean="0">
                <a:latin typeface="+mn-ea"/>
              </a:rPr>
              <a:t>흥미</a:t>
            </a:r>
            <a:r>
              <a:rPr lang="en-US" altLang="ko-KR" sz="3200" b="1" dirty="0" smtClean="0">
                <a:latin typeface="+mn-ea"/>
              </a:rPr>
              <a:t>’ </a:t>
            </a:r>
            <a:r>
              <a:rPr lang="ko-KR" altLang="en-US" sz="3200" b="1" dirty="0" err="1">
                <a:latin typeface="+mn-ea"/>
              </a:rPr>
              <a:t>비교과</a:t>
            </a:r>
            <a:r>
              <a:rPr lang="ko-KR" altLang="en-US" sz="3200" b="1" dirty="0">
                <a:latin typeface="+mn-ea"/>
              </a:rPr>
              <a:t> 프로그램 신청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16" name="내용 개체 틀 2"/>
          <p:cNvSpPr>
            <a:spLocks noGrp="1"/>
          </p:cNvSpPr>
          <p:nvPr>
            <p:ph idx="1"/>
          </p:nvPr>
        </p:nvSpPr>
        <p:spPr>
          <a:xfrm>
            <a:off x="582863" y="1627999"/>
            <a:ext cx="12042274" cy="78646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역량관리시스템에 로그인</a:t>
            </a:r>
            <a:endParaRPr lang="en-US" altLang="ko-KR" sz="2400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altLang="ko-KR" sz="2400" dirty="0" smtClean="0"/>
              <a:t>‘</a:t>
            </a:r>
            <a:r>
              <a:rPr lang="ko-KR" altLang="en-US" sz="2400" dirty="0" smtClean="0"/>
              <a:t>흥미진진</a:t>
            </a:r>
            <a:r>
              <a:rPr lang="en-US" altLang="ko-KR" sz="2400" dirty="0" smtClean="0"/>
              <a:t>(STRONG </a:t>
            </a:r>
            <a:r>
              <a:rPr lang="ko-KR" altLang="en-US" sz="2400" dirty="0" smtClean="0"/>
              <a:t>직업흥미검사</a:t>
            </a:r>
            <a:r>
              <a:rPr lang="en-US" altLang="ko-KR" sz="2400" dirty="0" smtClean="0"/>
              <a:t>)’ </a:t>
            </a:r>
            <a:r>
              <a:rPr lang="ko-KR" altLang="en-US" sz="2400" dirty="0" smtClean="0"/>
              <a:t>프로그램 신청</a:t>
            </a:r>
            <a:endParaRPr lang="en-US" altLang="ko-KR" sz="2400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메일주소 또는 문자로 검사 링크가 발송되므로 </a:t>
            </a:r>
            <a:r>
              <a:rPr lang="ko-KR" altLang="en-US" sz="2400" b="1" dirty="0" smtClean="0">
                <a:solidFill>
                  <a:schemeClr val="accent2"/>
                </a:solidFill>
              </a:rPr>
              <a:t>연락처 정확히 입력</a:t>
            </a:r>
            <a:endParaRPr lang="en-US" altLang="ko-KR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altLang="ko-KR" sz="2400" b="1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신청일로부터 일주일 </a:t>
            </a:r>
            <a:r>
              <a:rPr lang="ko-KR" altLang="en-US" sz="2400" dirty="0"/>
              <a:t>내에 심리검사 링크 </a:t>
            </a:r>
            <a:r>
              <a:rPr lang="ko-KR" altLang="en-US" sz="2400" dirty="0" smtClean="0"/>
              <a:t>발송</a:t>
            </a:r>
            <a:endParaRPr lang="en-US" altLang="ko-KR" sz="2400" dirty="0" smtClean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rcRect l="16519" t="17407" r="64370" b="45185"/>
          <a:stretch/>
        </p:blipFill>
        <p:spPr>
          <a:xfrm>
            <a:off x="1211943" y="3530084"/>
            <a:ext cx="6553200" cy="3848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직사각형 17"/>
          <p:cNvSpPr/>
          <p:nvPr/>
        </p:nvSpPr>
        <p:spPr>
          <a:xfrm>
            <a:off x="2535034" y="3727130"/>
            <a:ext cx="2663267" cy="256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33389" y="4231029"/>
            <a:ext cx="1943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010-0000-0000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33389" y="4614635"/>
            <a:ext cx="1943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kau@kau.ac.kr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55957" y="4783253"/>
            <a:ext cx="392164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accent2"/>
                </a:solidFill>
              </a:rPr>
              <a:t>* </a:t>
            </a:r>
            <a:r>
              <a:rPr lang="ko-KR" altLang="en-US" b="1" dirty="0" smtClean="0">
                <a:solidFill>
                  <a:schemeClr val="accent2"/>
                </a:solidFill>
              </a:rPr>
              <a:t>검사 링크는 한번만 발송되므로 </a:t>
            </a:r>
            <a:endParaRPr lang="en-US" altLang="ko-KR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2"/>
                </a:solidFill>
              </a:rPr>
              <a:t> </a:t>
            </a:r>
            <a:r>
              <a:rPr lang="en-US" altLang="ko-KR" b="1" dirty="0" smtClean="0">
                <a:solidFill>
                  <a:schemeClr val="accent2"/>
                </a:solidFill>
              </a:rPr>
              <a:t>  </a:t>
            </a:r>
            <a:r>
              <a:rPr lang="ko-KR" altLang="en-US" b="1" dirty="0" smtClean="0">
                <a:solidFill>
                  <a:schemeClr val="accent2"/>
                </a:solidFill>
              </a:rPr>
              <a:t>연락처 한번 더 확인</a:t>
            </a:r>
            <a:endParaRPr lang="en-US" altLang="ko-KR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FF0000"/>
                </a:solidFill>
              </a:rPr>
              <a:t>*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검사링크</a:t>
            </a:r>
            <a:r>
              <a:rPr lang="ko-KR" altLang="en-US" b="1" dirty="0" smtClean="0">
                <a:solidFill>
                  <a:srgbClr val="FF0000"/>
                </a:solidFill>
              </a:rPr>
              <a:t> 수신 이메일은 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 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학교메일</a:t>
            </a:r>
            <a:r>
              <a:rPr lang="ko-KR" altLang="en-US" b="1" dirty="0" smtClean="0">
                <a:solidFill>
                  <a:srgbClr val="FF0000"/>
                </a:solidFill>
              </a:rPr>
              <a:t> 외의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이메일주소</a:t>
            </a:r>
            <a:r>
              <a:rPr lang="ko-KR" altLang="en-US" b="1" dirty="0" smtClean="0">
                <a:solidFill>
                  <a:srgbClr val="FF0000"/>
                </a:solidFill>
              </a:rPr>
              <a:t> 입력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33389" y="6074490"/>
            <a:ext cx="19431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kau@naver.com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3" name="오른쪽 화살표 설명선 22"/>
          <p:cNvSpPr/>
          <p:nvPr/>
        </p:nvSpPr>
        <p:spPr>
          <a:xfrm>
            <a:off x="2535033" y="4156274"/>
            <a:ext cx="5230109" cy="2282626"/>
          </a:xfrm>
          <a:prstGeom prst="rightArrowCallout">
            <a:avLst>
              <a:gd name="adj1" fmla="val 25000"/>
              <a:gd name="adj2" fmla="val 25549"/>
              <a:gd name="adj3" fmla="val 25000"/>
              <a:gd name="adj4" fmla="val 3579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연결선 23"/>
          <p:cNvCxnSpPr/>
          <p:nvPr/>
        </p:nvCxnSpPr>
        <p:spPr>
          <a:xfrm>
            <a:off x="5586608" y="5812077"/>
            <a:ext cx="12275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72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3"/>
            <a:ext cx="13208000" cy="616390"/>
          </a:xfrm>
        </p:spPr>
        <p:txBody>
          <a:bodyPr>
            <a:normAutofit/>
          </a:bodyPr>
          <a:lstStyle/>
          <a:p>
            <a:pPr marL="342900" indent="-342900" algn="l"/>
            <a:r>
              <a:rPr lang="en-US" altLang="ko-KR" sz="3200" b="1" dirty="0">
                <a:latin typeface="+mn-ea"/>
              </a:rPr>
              <a:t>2</a:t>
            </a:r>
            <a:r>
              <a:rPr lang="en-US" altLang="ko-KR" sz="3200" b="1" dirty="0" smtClean="0">
                <a:latin typeface="+mn-ea"/>
              </a:rPr>
              <a:t>. </a:t>
            </a:r>
            <a:r>
              <a:rPr lang="ko-KR" altLang="en-US" sz="3200" b="1" dirty="0" smtClean="0">
                <a:latin typeface="+mn-ea"/>
              </a:rPr>
              <a:t>메일로 받은 링크에 접속하여 검사 실시</a:t>
            </a:r>
            <a:endParaRPr lang="en-US" altLang="ko-KR" sz="3200" b="1" dirty="0">
              <a:latin typeface="+mn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6518" t="31434" r="79541" b="61614"/>
          <a:stretch/>
        </p:blipFill>
        <p:spPr>
          <a:xfrm>
            <a:off x="653605" y="2533716"/>
            <a:ext cx="4784027" cy="71514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1978" t="27718" r="64084" b="10825"/>
          <a:stretch/>
        </p:blipFill>
        <p:spPr>
          <a:xfrm>
            <a:off x="653605" y="3246147"/>
            <a:ext cx="4779264" cy="632219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911643" y="2539887"/>
            <a:ext cx="568742" cy="239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395663" y="3007896"/>
            <a:ext cx="1737059" cy="238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rcRect l="13603" t="9629" r="74700" b="64296"/>
          <a:stretch/>
        </p:blipFill>
        <p:spPr>
          <a:xfrm>
            <a:off x="7515839" y="2334127"/>
            <a:ext cx="4011168" cy="26823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655384" y="5090727"/>
            <a:ext cx="20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인증키 복사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2130" y="6289607"/>
            <a:ext cx="176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링크 접속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1076" y="3838456"/>
            <a:ext cx="311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복사한 인증키 </a:t>
            </a:r>
            <a:r>
              <a:rPr lang="ko-KR" altLang="en-US" b="1" dirty="0" err="1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붙여넣기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6" name="오른쪽 화살표 설명선 15"/>
          <p:cNvSpPr/>
          <p:nvPr/>
        </p:nvSpPr>
        <p:spPr>
          <a:xfrm>
            <a:off x="2264193" y="6340642"/>
            <a:ext cx="2727937" cy="267263"/>
          </a:xfrm>
          <a:prstGeom prst="rightArrowCallout">
            <a:avLst>
              <a:gd name="adj1" fmla="val 31060"/>
              <a:gd name="adj2" fmla="val 40152"/>
              <a:gd name="adj3" fmla="val 25000"/>
              <a:gd name="adj4" fmla="val 8638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내용 개체 틀 2"/>
          <p:cNvSpPr>
            <a:spLocks noGrp="1"/>
          </p:cNvSpPr>
          <p:nvPr>
            <p:ph idx="1"/>
          </p:nvPr>
        </p:nvSpPr>
        <p:spPr>
          <a:xfrm>
            <a:off x="582863" y="1408105"/>
            <a:ext cx="12042274" cy="8328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메일에 안내된 실시절차대로 검사 실시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소요시간</a:t>
            </a:r>
            <a:r>
              <a:rPr lang="en-US" altLang="ko-KR" sz="2400" dirty="0" smtClean="0"/>
              <a:t>: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30</a:t>
            </a:r>
            <a:r>
              <a:rPr lang="ko-KR" altLang="en-US" sz="2400" dirty="0" smtClean="0"/>
              <a:t>분</a:t>
            </a:r>
            <a:r>
              <a:rPr lang="en-US" altLang="ko-KR" sz="2400" dirty="0" smtClean="0"/>
              <a:t>-40</a:t>
            </a:r>
            <a:r>
              <a:rPr lang="ko-KR" altLang="en-US" sz="2400" dirty="0" smtClean="0"/>
              <a:t>분</a:t>
            </a:r>
            <a:r>
              <a:rPr lang="en-US" altLang="ko-KR" sz="2400" dirty="0" smtClean="0"/>
              <a:t>)</a:t>
            </a:r>
            <a:endParaRPr lang="en-US" altLang="ko-KR" sz="2400" dirty="0"/>
          </a:p>
        </p:txBody>
      </p:sp>
      <p:sp>
        <p:nvSpPr>
          <p:cNvPr id="18" name="직사각형 17"/>
          <p:cNvSpPr/>
          <p:nvPr/>
        </p:nvSpPr>
        <p:spPr>
          <a:xfrm>
            <a:off x="414421" y="2334126"/>
            <a:ext cx="5018448" cy="742348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595816" y="5474043"/>
            <a:ext cx="1396314" cy="32127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꺾인 연결선 6"/>
          <p:cNvCxnSpPr>
            <a:stCxn id="3" idx="3"/>
          </p:cNvCxnSpPr>
          <p:nvPr/>
        </p:nvCxnSpPr>
        <p:spPr>
          <a:xfrm flipV="1">
            <a:off x="4992130" y="3620847"/>
            <a:ext cx="3774798" cy="201383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오른쪽 화살표 설명선 21"/>
          <p:cNvSpPr/>
          <p:nvPr/>
        </p:nvSpPr>
        <p:spPr>
          <a:xfrm>
            <a:off x="10030203" y="3373395"/>
            <a:ext cx="1721073" cy="301919"/>
          </a:xfrm>
          <a:prstGeom prst="rightArrowCallout">
            <a:avLst>
              <a:gd name="adj1" fmla="val 31060"/>
              <a:gd name="adj2" fmla="val 40152"/>
              <a:gd name="adj3" fmla="val 25000"/>
              <a:gd name="adj4" fmla="val 5004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1751276" y="3339688"/>
            <a:ext cx="99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 확인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5"/>
          <a:srcRect l="23379" t="41389" r="59760" b="32592"/>
          <a:stretch/>
        </p:blipFill>
        <p:spPr>
          <a:xfrm>
            <a:off x="6843462" y="6607905"/>
            <a:ext cx="5781675" cy="2676526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8368348" y="7754748"/>
            <a:ext cx="3582352" cy="66535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0142621" y="8420100"/>
            <a:ext cx="3396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 </a:t>
            </a:r>
            <a:r>
              <a:rPr lang="ko-KR" altLang="en-US" b="1" dirty="0" err="1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정보입력</a:t>
            </a:r>
            <a:endParaRPr lang="en-US" altLang="ko-KR" b="1" dirty="0" smtClean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*</a:t>
            </a:r>
            <a:r>
              <a:rPr lang="ko-KR" altLang="en-US" sz="1400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 링크를 받은 메일주소 입력</a:t>
            </a:r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5740400" y="2779295"/>
            <a:ext cx="1422400" cy="5941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 rot="5400000">
            <a:off x="9343527" y="5362776"/>
            <a:ext cx="770748" cy="5941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9042785" y="8645115"/>
            <a:ext cx="1099836" cy="33267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70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3"/>
            <a:ext cx="13208000" cy="616390"/>
          </a:xfrm>
        </p:spPr>
        <p:txBody>
          <a:bodyPr>
            <a:normAutofit/>
          </a:bodyPr>
          <a:lstStyle/>
          <a:p>
            <a:pPr marL="342900" indent="-342900" algn="l"/>
            <a:r>
              <a:rPr lang="en-US" altLang="ko-KR" sz="3200" b="1" dirty="0">
                <a:latin typeface="+mn-ea"/>
              </a:rPr>
              <a:t>2</a:t>
            </a:r>
            <a:r>
              <a:rPr lang="en-US" altLang="ko-KR" sz="3200" b="1" dirty="0" smtClean="0">
                <a:latin typeface="+mn-ea"/>
              </a:rPr>
              <a:t>. </a:t>
            </a:r>
            <a:r>
              <a:rPr lang="ko-KR" altLang="en-US" sz="3200" b="1" dirty="0" smtClean="0">
                <a:latin typeface="+mn-ea"/>
              </a:rPr>
              <a:t>메일로 받은 링크에 접속하여 검사 실시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11643" y="2539887"/>
            <a:ext cx="568742" cy="239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22999" t="9881" r="59453" b="5245"/>
          <a:stretch/>
        </p:blipFill>
        <p:spPr>
          <a:xfrm>
            <a:off x="1197896" y="1536700"/>
            <a:ext cx="5523929" cy="80151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2552700" y="5130800"/>
            <a:ext cx="685800" cy="3175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701800" y="7543800"/>
            <a:ext cx="3289299" cy="9144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34402" y="7035769"/>
            <a:ext cx="242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⑦ 학년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학과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</a:t>
            </a:r>
            <a:endParaRPr lang="en-US" altLang="ko-KR" b="1" dirty="0" smtClean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정확히 입력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14414" y="4874795"/>
            <a:ext cx="175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⑥ 대학생 선택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095500" y="4432300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2738814" y="4429778"/>
            <a:ext cx="283786" cy="15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208714" y="4425753"/>
            <a:ext cx="182186" cy="158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/>
          <a:srcRect l="22621" t="15041" r="61194" b="21589"/>
          <a:stretch/>
        </p:blipFill>
        <p:spPr>
          <a:xfrm>
            <a:off x="7390829" y="1536700"/>
            <a:ext cx="5549901" cy="65187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직사각형 32"/>
          <p:cNvSpPr/>
          <p:nvPr/>
        </p:nvSpPr>
        <p:spPr>
          <a:xfrm>
            <a:off x="9511730" y="7094476"/>
            <a:ext cx="1727200" cy="6731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238930" y="7094476"/>
            <a:ext cx="1905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⑧ 안내에 따라 </a:t>
            </a:r>
            <a:endParaRPr lang="en-US" altLang="ko-KR" b="1" dirty="0" smtClean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 실시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35" name="오른쪽 화살표 34"/>
          <p:cNvSpPr/>
          <p:nvPr/>
        </p:nvSpPr>
        <p:spPr>
          <a:xfrm>
            <a:off x="6797739" y="4992500"/>
            <a:ext cx="517175" cy="5941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 화살표 36"/>
          <p:cNvSpPr/>
          <p:nvPr/>
        </p:nvSpPr>
        <p:spPr>
          <a:xfrm>
            <a:off x="459805" y="4992500"/>
            <a:ext cx="517175" cy="5941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856842" y="9205802"/>
            <a:ext cx="1064312" cy="29718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92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660411"/>
            <a:ext cx="13208000" cy="616390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  <a:buClrTx/>
            </a:pPr>
            <a:r>
              <a:rPr lang="en-US" altLang="ko-KR" sz="3200" b="1" dirty="0" smtClean="0">
                <a:latin typeface="+mn-ea"/>
              </a:rPr>
              <a:t>3. </a:t>
            </a:r>
            <a:r>
              <a:rPr lang="ko-KR" altLang="en-US" sz="3200" b="1" dirty="0" smtClean="0">
                <a:latin typeface="+mn-ea"/>
              </a:rPr>
              <a:t>검사 </a:t>
            </a:r>
            <a:r>
              <a:rPr lang="ko-KR" altLang="en-US" sz="3200" b="1" dirty="0">
                <a:latin typeface="+mn-ea"/>
              </a:rPr>
              <a:t>완료 이후</a:t>
            </a:r>
            <a:r>
              <a:rPr lang="en-US" altLang="ko-KR" sz="3200" b="1" dirty="0">
                <a:latin typeface="+mn-ea"/>
              </a:rPr>
              <a:t>, </a:t>
            </a:r>
            <a:r>
              <a:rPr lang="ko-KR" altLang="en-US" sz="3200" b="1" dirty="0" err="1">
                <a:latin typeface="+mn-ea"/>
              </a:rPr>
              <a:t>검사결과지</a:t>
            </a:r>
            <a:r>
              <a:rPr lang="ko-KR" altLang="en-US" sz="3200" b="1" dirty="0">
                <a:latin typeface="+mn-ea"/>
              </a:rPr>
              <a:t> 메일로 발송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17" name="내용 개체 틀 2"/>
          <p:cNvSpPr>
            <a:spLocks noGrp="1"/>
          </p:cNvSpPr>
          <p:nvPr>
            <p:ph idx="1"/>
          </p:nvPr>
        </p:nvSpPr>
        <p:spPr>
          <a:xfrm>
            <a:off x="582863" y="1408105"/>
            <a:ext cx="12042274" cy="8328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검사 완료 이후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일주일 이내에 검사결과지가 메일로 발송</a:t>
            </a:r>
            <a:endParaRPr lang="en-US" altLang="ko-KR" sz="2400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심리검사 결과 안내 메일에서 </a:t>
            </a:r>
            <a:r>
              <a:rPr lang="ko-KR" altLang="en-US" sz="2400" dirty="0" err="1" smtClean="0"/>
              <a:t>검사결과지</a:t>
            </a:r>
            <a:r>
              <a:rPr lang="ko-KR" altLang="en-US" sz="2400" dirty="0" smtClean="0"/>
              <a:t> 확인 및 다운로드 가능</a:t>
            </a:r>
            <a:endParaRPr lang="en-US" altLang="ko-KR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14466" r="22727" b="17559"/>
          <a:stretch/>
        </p:blipFill>
        <p:spPr>
          <a:xfrm>
            <a:off x="2125580" y="2923674"/>
            <a:ext cx="8956839" cy="64489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직사각형 30"/>
          <p:cNvSpPr/>
          <p:nvPr/>
        </p:nvSpPr>
        <p:spPr>
          <a:xfrm>
            <a:off x="7430166" y="6882063"/>
            <a:ext cx="1533361" cy="51735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889801" y="5385336"/>
            <a:ext cx="771859" cy="192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81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42" y="3977811"/>
            <a:ext cx="4085563" cy="231594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896" y="2791859"/>
            <a:ext cx="5476875" cy="659474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3"/>
            <a:ext cx="13208000" cy="387790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  <a:buClrTx/>
            </a:pPr>
            <a:r>
              <a:rPr lang="en-US" altLang="ko-KR" sz="3200" b="1" dirty="0" smtClean="0">
                <a:latin typeface="+mn-ea"/>
              </a:rPr>
              <a:t>4. </a:t>
            </a:r>
            <a:r>
              <a:rPr lang="ko-KR" altLang="en-US" sz="3200" b="1" dirty="0" smtClean="0">
                <a:latin typeface="+mn-ea"/>
              </a:rPr>
              <a:t>검사 </a:t>
            </a:r>
            <a:r>
              <a:rPr lang="ko-KR" altLang="en-US" sz="3200" b="1" dirty="0">
                <a:latin typeface="+mn-ea"/>
              </a:rPr>
              <a:t>완료 후</a:t>
            </a:r>
            <a:r>
              <a:rPr lang="en-US" altLang="ko-KR" sz="3200" b="1" dirty="0">
                <a:latin typeface="+mn-ea"/>
              </a:rPr>
              <a:t>, </a:t>
            </a:r>
            <a:r>
              <a:rPr lang="ko-KR" altLang="en-US" sz="3200" b="1" dirty="0">
                <a:latin typeface="+mn-ea"/>
              </a:rPr>
              <a:t>해석 상담을 위해 </a:t>
            </a:r>
            <a:r>
              <a:rPr lang="ko-KR" altLang="en-US" sz="3200" b="1" dirty="0" err="1">
                <a:latin typeface="+mn-ea"/>
              </a:rPr>
              <a:t>새내기상담</a:t>
            </a:r>
            <a:r>
              <a:rPr lang="ko-KR" altLang="en-US" sz="3200" b="1" dirty="0">
                <a:latin typeface="+mn-ea"/>
              </a:rPr>
              <a:t> 신청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0400" y="1663701"/>
            <a:ext cx="11887200" cy="7793120"/>
          </a:xfrm>
        </p:spPr>
        <p:txBody>
          <a:bodyPr>
            <a:normAutofit/>
          </a:bodyPr>
          <a:lstStyle/>
          <a:p>
            <a:pPr marL="495285" lvl="1" indent="-495285">
              <a:lnSpc>
                <a:spcPct val="150000"/>
              </a:lnSpc>
            </a:pPr>
            <a:r>
              <a:rPr lang="ko-KR" altLang="en-US" sz="2400" dirty="0" smtClean="0"/>
              <a:t>역량관리시스템 </a:t>
            </a:r>
            <a:r>
              <a:rPr lang="en-US" altLang="ko-KR" sz="2400" dirty="0" smtClean="0"/>
              <a:t>– </a:t>
            </a:r>
            <a:r>
              <a:rPr lang="ko-KR" altLang="en-US" sz="2400" dirty="0" err="1" smtClean="0"/>
              <a:t>통합상담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– </a:t>
            </a:r>
            <a:r>
              <a:rPr lang="ko-KR" altLang="en-US" sz="2400" dirty="0" err="1" smtClean="0"/>
              <a:t>새내기상담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– </a:t>
            </a:r>
            <a:r>
              <a:rPr lang="ko-KR" altLang="en-US" sz="2400" dirty="0" smtClean="0"/>
              <a:t>신청하기</a:t>
            </a:r>
            <a:endParaRPr lang="en-US" altLang="ko-KR" sz="2400" dirty="0" smtClean="0"/>
          </a:p>
          <a:p>
            <a:pPr marL="577832" lvl="2" indent="0">
              <a:buNone/>
            </a:pPr>
            <a:r>
              <a:rPr lang="en-US" altLang="ko-KR" sz="2000" dirty="0" smtClean="0">
                <a:solidFill>
                  <a:schemeClr val="tx2"/>
                </a:solidFill>
              </a:rPr>
              <a:t>* </a:t>
            </a:r>
            <a:r>
              <a:rPr lang="ko-KR" altLang="en-US" sz="2000" dirty="0" err="1" smtClean="0">
                <a:solidFill>
                  <a:schemeClr val="tx2"/>
                </a:solidFill>
              </a:rPr>
              <a:t>해석상담</a:t>
            </a:r>
            <a:r>
              <a:rPr lang="ko-KR" altLang="en-US" sz="2000" dirty="0" smtClean="0">
                <a:solidFill>
                  <a:schemeClr val="tx2"/>
                </a:solidFill>
              </a:rPr>
              <a:t> </a:t>
            </a:r>
            <a:r>
              <a:rPr lang="ko-KR" altLang="en-US" sz="2000" dirty="0">
                <a:solidFill>
                  <a:schemeClr val="tx2"/>
                </a:solidFill>
              </a:rPr>
              <a:t>날짜는 신청날로부터 일주일뒤부터 가능</a:t>
            </a:r>
            <a:endParaRPr lang="en-US" altLang="ko-KR" sz="2000" dirty="0">
              <a:solidFill>
                <a:schemeClr val="tx2"/>
              </a:solidFill>
            </a:endParaRPr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</p:txBody>
      </p:sp>
      <p:sp>
        <p:nvSpPr>
          <p:cNvPr id="6" name="직사각형 5"/>
          <p:cNvSpPr/>
          <p:nvPr/>
        </p:nvSpPr>
        <p:spPr>
          <a:xfrm>
            <a:off x="4241799" y="2808371"/>
            <a:ext cx="889000" cy="4445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688770" y="3231863"/>
            <a:ext cx="889000" cy="4445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620733" y="6180221"/>
            <a:ext cx="889000" cy="4445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1282" y="7281525"/>
            <a:ext cx="23241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원하는 상담시간 </a:t>
            </a:r>
            <a:endParaRPr lang="en-US" altLang="ko-KR" b="1" dirty="0" smtClean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702049" y="7933585"/>
            <a:ext cx="1968500" cy="5969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7661373" y="5883171"/>
            <a:ext cx="517175" cy="5941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0934699" y="5605713"/>
            <a:ext cx="1447647" cy="48727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34699" y="5135783"/>
            <a:ext cx="23241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신청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0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4483" t="8734" r="61431" b="4958"/>
          <a:stretch/>
        </p:blipFill>
        <p:spPr>
          <a:xfrm>
            <a:off x="1142015" y="2190941"/>
            <a:ext cx="7014156" cy="7540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3"/>
            <a:ext cx="13208000" cy="387790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  <a:buClrTx/>
            </a:pPr>
            <a:r>
              <a:rPr lang="en-US" altLang="ko-KR" sz="3200" b="1" dirty="0" smtClean="0">
                <a:latin typeface="+mn-ea"/>
              </a:rPr>
              <a:t>4. </a:t>
            </a:r>
            <a:r>
              <a:rPr lang="ko-KR" altLang="en-US" sz="3200" b="1" dirty="0">
                <a:latin typeface="+mn-ea"/>
              </a:rPr>
              <a:t>별도 신청자에 한해</a:t>
            </a:r>
            <a:r>
              <a:rPr lang="en-US" altLang="ko-KR" sz="3200" b="1" dirty="0">
                <a:latin typeface="+mn-ea"/>
              </a:rPr>
              <a:t>, </a:t>
            </a:r>
            <a:r>
              <a:rPr lang="ko-KR" altLang="en-US" sz="3200" b="1" dirty="0">
                <a:latin typeface="+mn-ea"/>
              </a:rPr>
              <a:t>온라인</a:t>
            </a:r>
            <a:r>
              <a:rPr lang="en-US" altLang="ko-KR" sz="3200" b="1" dirty="0">
                <a:latin typeface="+mn-ea"/>
              </a:rPr>
              <a:t>/</a:t>
            </a:r>
            <a:r>
              <a:rPr lang="ko-KR" altLang="en-US" sz="3200" b="1" dirty="0">
                <a:latin typeface="+mn-ea"/>
              </a:rPr>
              <a:t>오프라인으로 </a:t>
            </a:r>
            <a:r>
              <a:rPr lang="ko-KR" altLang="en-US" sz="3200" b="1" dirty="0" err="1">
                <a:latin typeface="+mn-ea"/>
              </a:rPr>
              <a:t>해석상담</a:t>
            </a:r>
            <a:r>
              <a:rPr lang="ko-KR" altLang="en-US" sz="3200" b="1" dirty="0">
                <a:latin typeface="+mn-ea"/>
              </a:rPr>
              <a:t> 진행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0400" y="1443788"/>
            <a:ext cx="11887200" cy="8462211"/>
          </a:xfrm>
        </p:spPr>
        <p:txBody>
          <a:bodyPr>
            <a:normAutofit/>
          </a:bodyPr>
          <a:lstStyle/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  <a:p>
            <a:pPr marL="0" lvl="1" indent="0">
              <a:lnSpc>
                <a:spcPct val="150000"/>
              </a:lnSpc>
              <a:buNone/>
            </a:pPr>
            <a:endParaRPr lang="en-US" altLang="ko-KR" sz="24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2590800" y="4673600"/>
            <a:ext cx="4445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304524" y="4782165"/>
            <a:ext cx="2115076" cy="261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222499" y="5140514"/>
            <a:ext cx="1446751" cy="24622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010-0000-0000</a:t>
            </a:r>
            <a:endParaRPr lang="ko-KR" alt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22499" y="5533534"/>
            <a:ext cx="1765301" cy="24622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kau@kau.ac.kr</a:t>
            </a:r>
            <a:endParaRPr lang="ko-KR" altLang="en-US" sz="1000" dirty="0"/>
          </a:p>
        </p:txBody>
      </p:sp>
      <p:sp>
        <p:nvSpPr>
          <p:cNvPr id="12" name="직사각형 11"/>
          <p:cNvSpPr/>
          <p:nvPr/>
        </p:nvSpPr>
        <p:spPr>
          <a:xfrm>
            <a:off x="2222499" y="5925027"/>
            <a:ext cx="2006601" cy="2337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222500" y="6309460"/>
            <a:ext cx="1117600" cy="21744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5065" y="9221960"/>
            <a:ext cx="929070" cy="4731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0775" y="5301625"/>
            <a:ext cx="26245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  <a:latin typeface="맑은 고딕" panose="020B0503020000020004" pitchFamily="50" charset="-127"/>
              </a:rPr>
              <a:t>③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연락처 정확히 입력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4425" y="5844687"/>
            <a:ext cx="26245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2"/>
                </a:solidFill>
                <a:latin typeface="맑은 고딕" panose="020B0503020000020004" pitchFamily="50" charset="-127"/>
              </a:rPr>
              <a:t>④ 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흥미진진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선택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4425" y="6233444"/>
            <a:ext cx="29674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 온라인 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오프라인 선택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0775" y="6606039"/>
            <a:ext cx="60834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⑥ 신청한 </a:t>
            </a:r>
            <a:r>
              <a:rPr lang="ko-KR" altLang="en-US" b="1" dirty="0" err="1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비교과</a:t>
            </a:r>
            <a:r>
              <a:rPr lang="ko-KR" altLang="en-US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프로그램 입력</a:t>
            </a:r>
            <a:r>
              <a:rPr lang="en-US" altLang="ko-KR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600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흥미진진</a:t>
            </a:r>
            <a:r>
              <a:rPr lang="en-US" altLang="ko-KR" sz="1600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600" dirty="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흥미</a:t>
            </a:r>
            <a:endParaRPr lang="ko-KR" altLang="en-US" sz="1600" dirty="0">
              <a:solidFill>
                <a:schemeClr val="accent2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222500" y="6662689"/>
            <a:ext cx="1446750" cy="21744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495146" y="1423889"/>
            <a:ext cx="11887200" cy="779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95285" indent="-495285" algn="l" defTabSz="1320759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4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3117" indent="-412737" algn="l" defTabSz="1320759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49" indent="-330190" algn="l" defTabSz="1320759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329" indent="-330190" algn="l" defTabSz="1320759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709" indent="-330190" algn="l" defTabSz="1320759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08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46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84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227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285" lvl="1" indent="-495285">
              <a:lnSpc>
                <a:spcPct val="150000"/>
              </a:lnSpc>
            </a:pPr>
            <a:r>
              <a:rPr lang="ko-KR" altLang="en-US" sz="2400" dirty="0" smtClean="0"/>
              <a:t>역량관리시스템 </a:t>
            </a:r>
            <a:r>
              <a:rPr lang="en-US" altLang="ko-KR" sz="2400" dirty="0" smtClean="0"/>
              <a:t>– </a:t>
            </a:r>
            <a:r>
              <a:rPr lang="ko-KR" altLang="en-US" sz="2400" dirty="0" err="1" smtClean="0"/>
              <a:t>통합상담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– </a:t>
            </a:r>
            <a:r>
              <a:rPr lang="ko-KR" altLang="en-US" sz="2400" dirty="0" err="1" smtClean="0"/>
              <a:t>새내기상담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– </a:t>
            </a:r>
            <a:r>
              <a:rPr lang="ko-KR" altLang="en-US" sz="2400" dirty="0" smtClean="0"/>
              <a:t>신청하기</a:t>
            </a: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 smtClean="0"/>
          </a:p>
          <a:p>
            <a:pPr marL="495285" lvl="1" indent="-495285">
              <a:lnSpc>
                <a:spcPct val="150000"/>
              </a:lnSpc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5418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91305"/>
            <a:ext cx="13208000" cy="327632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  <a:buClrTx/>
            </a:pPr>
            <a:r>
              <a:rPr lang="en-US" altLang="ko-KR" sz="3200" b="1" dirty="0" smtClean="0">
                <a:latin typeface="+mn-ea"/>
              </a:rPr>
              <a:t>4. </a:t>
            </a:r>
            <a:r>
              <a:rPr lang="ko-KR" altLang="en-US" sz="3200" b="1" dirty="0">
                <a:latin typeface="+mn-ea"/>
              </a:rPr>
              <a:t>별도 신청자에 한해</a:t>
            </a:r>
            <a:r>
              <a:rPr lang="en-US" altLang="ko-KR" sz="3200" b="1" dirty="0">
                <a:latin typeface="+mn-ea"/>
              </a:rPr>
              <a:t>, </a:t>
            </a:r>
            <a:r>
              <a:rPr lang="ko-KR" altLang="en-US" sz="3200" b="1" dirty="0">
                <a:latin typeface="+mn-ea"/>
              </a:rPr>
              <a:t>온라인</a:t>
            </a:r>
            <a:r>
              <a:rPr lang="en-US" altLang="ko-KR" sz="3200" b="1" dirty="0">
                <a:latin typeface="+mn-ea"/>
              </a:rPr>
              <a:t>/</a:t>
            </a:r>
            <a:r>
              <a:rPr lang="ko-KR" altLang="en-US" sz="3200" b="1" dirty="0">
                <a:latin typeface="+mn-ea"/>
              </a:rPr>
              <a:t>오프라인으로 </a:t>
            </a:r>
            <a:r>
              <a:rPr lang="ko-KR" altLang="en-US" sz="3200" b="1" dirty="0" err="1">
                <a:latin typeface="+mn-ea"/>
              </a:rPr>
              <a:t>해석상담</a:t>
            </a:r>
            <a:r>
              <a:rPr lang="ko-KR" altLang="en-US" sz="3200" b="1" dirty="0">
                <a:latin typeface="+mn-ea"/>
              </a:rPr>
              <a:t> 진행</a:t>
            </a:r>
            <a:endParaRPr lang="en-US" altLang="ko-KR" sz="3200" b="1" dirty="0">
              <a:latin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0400" y="1962485"/>
            <a:ext cx="11887200" cy="73639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ko-KR" altLang="en-US" sz="2400" b="1" dirty="0" smtClean="0"/>
              <a:t>신청한 상담이 승인되었는지 확인</a:t>
            </a:r>
            <a:endParaRPr lang="en-US" altLang="ko-KR" sz="2400" b="1" dirty="0" smtClean="0"/>
          </a:p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ko-KR" altLang="en-US" sz="2400" b="1" dirty="0" smtClean="0"/>
              <a:t>오프라인 상담</a:t>
            </a:r>
            <a:endParaRPr lang="en-US" altLang="ko-KR" sz="2400" b="1" dirty="0" smtClean="0"/>
          </a:p>
          <a:p>
            <a:pPr marL="577832" lvl="1" indent="0">
              <a:lnSpc>
                <a:spcPct val="150000"/>
              </a:lnSpc>
              <a:buNone/>
            </a:pPr>
            <a:r>
              <a:rPr lang="ko-KR" altLang="en-US" sz="2400" dirty="0" smtClean="0"/>
              <a:t>신청한 시간에 </a:t>
            </a:r>
            <a:r>
              <a:rPr lang="ko-KR" altLang="en-US" sz="2400" b="1" dirty="0" smtClean="0">
                <a:solidFill>
                  <a:schemeClr val="tx2"/>
                </a:solidFill>
              </a:rPr>
              <a:t>새내기성공센터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(</a:t>
            </a:r>
            <a:r>
              <a:rPr lang="ko-KR" altLang="en-US" sz="2400" b="1" dirty="0" smtClean="0">
                <a:solidFill>
                  <a:schemeClr val="tx2"/>
                </a:solidFill>
              </a:rPr>
              <a:t>학생회관 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205</a:t>
            </a:r>
            <a:r>
              <a:rPr lang="ko-KR" altLang="en-US" sz="2400" b="1" dirty="0" smtClean="0">
                <a:solidFill>
                  <a:schemeClr val="tx2"/>
                </a:solidFill>
              </a:rPr>
              <a:t>호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)</a:t>
            </a:r>
            <a:r>
              <a:rPr lang="ko-KR" altLang="en-US" sz="2400" dirty="0" smtClean="0"/>
              <a:t>에 방문해서 상담 진행</a:t>
            </a:r>
            <a:endParaRPr lang="en-US" altLang="ko-KR" sz="2400" dirty="0"/>
          </a:p>
          <a:p>
            <a:pPr marL="577832" lvl="1" indent="0">
              <a:lnSpc>
                <a:spcPct val="150000"/>
              </a:lnSpc>
              <a:buNone/>
            </a:pPr>
            <a:r>
              <a:rPr lang="en-US" altLang="ko-KR" sz="2000" dirty="0" smtClean="0"/>
              <a:t>* </a:t>
            </a:r>
            <a:r>
              <a:rPr lang="ko-KR" altLang="en-US" sz="2000" dirty="0"/>
              <a:t>상담 진행 시</a:t>
            </a:r>
            <a:r>
              <a:rPr lang="en-US" altLang="ko-KR" sz="2000" dirty="0"/>
              <a:t>,</a:t>
            </a:r>
            <a:r>
              <a:rPr lang="ko-KR" altLang="en-US" sz="2000" dirty="0"/>
              <a:t> 검사 결과지 </a:t>
            </a:r>
            <a:r>
              <a:rPr lang="ko-KR" altLang="en-US" sz="2000" dirty="0" smtClean="0"/>
              <a:t>필요</a:t>
            </a:r>
            <a:endParaRPr lang="en-US" altLang="ko-KR" sz="2400" dirty="0" smtClean="0"/>
          </a:p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ko-KR" altLang="en-US" sz="2400" b="1" dirty="0" smtClean="0"/>
              <a:t>온라인 상담</a:t>
            </a:r>
            <a:endParaRPr lang="en-US" altLang="ko-KR" sz="2400" b="1" dirty="0" smtClean="0"/>
          </a:p>
          <a:p>
            <a:pPr marL="1035032" lvl="1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dirty="0" smtClean="0"/>
              <a:t>상담신청 승인 후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입력한 메일로 온라인상담을 위한 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zoom</a:t>
            </a:r>
            <a:r>
              <a:rPr lang="ko-KR" altLang="en-US" sz="2400" b="1" dirty="0" smtClean="0">
                <a:solidFill>
                  <a:schemeClr val="tx2"/>
                </a:solidFill>
              </a:rPr>
              <a:t>링크 </a:t>
            </a:r>
            <a:r>
              <a:rPr lang="ko-KR" altLang="en-US" sz="2400" dirty="0" smtClean="0"/>
              <a:t>발송</a:t>
            </a:r>
            <a:endParaRPr lang="en-US" altLang="ko-KR" sz="2000" dirty="0" smtClean="0"/>
          </a:p>
          <a:p>
            <a:pPr marL="1035032" lvl="1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400" dirty="0" smtClean="0"/>
              <a:t>상담을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신청한 시간에 </a:t>
            </a:r>
            <a:r>
              <a:rPr lang="en-US" altLang="ko-KR" sz="2400" dirty="0" smtClean="0"/>
              <a:t>zoom</a:t>
            </a:r>
            <a:r>
              <a:rPr lang="ko-KR" altLang="en-US" sz="2400" dirty="0" smtClean="0"/>
              <a:t>링크에 접속해서 온라인상담 진행                                          </a:t>
            </a:r>
            <a:r>
              <a:rPr lang="en-US" altLang="ko-KR" sz="2000" dirty="0" smtClean="0"/>
              <a:t>* </a:t>
            </a:r>
            <a:r>
              <a:rPr lang="ko-KR" altLang="en-US" sz="2000" dirty="0" smtClean="0"/>
              <a:t>상담 진행 시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검사 결과지 필요                                                                                                    </a:t>
            </a:r>
            <a:r>
              <a:rPr lang="en-US" altLang="ko-KR" sz="2000" dirty="0" smtClean="0"/>
              <a:t>* </a:t>
            </a:r>
            <a:r>
              <a:rPr lang="ko-KR" altLang="en-US" sz="2000" dirty="0" smtClean="0"/>
              <a:t>인터넷이 안정적이고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주변 소음이 없는 환경에서 참여 권장</a:t>
            </a:r>
            <a:endParaRPr lang="en-US" altLang="ko-KR" sz="2000" dirty="0" smtClean="0"/>
          </a:p>
          <a:p>
            <a:pPr marL="495285" lvl="1" indent="-495285">
              <a:lnSpc>
                <a:spcPct val="200000"/>
              </a:lnSpc>
            </a:pPr>
            <a:r>
              <a:rPr lang="ko-KR" altLang="en-US" sz="2400" b="1" dirty="0" smtClean="0"/>
              <a:t>상담 소요시간</a:t>
            </a:r>
            <a:r>
              <a:rPr lang="en-US" altLang="ko-KR" sz="2400" b="1" dirty="0" smtClean="0"/>
              <a:t>: 30</a:t>
            </a:r>
            <a:r>
              <a:rPr lang="ko-KR" altLang="en-US" sz="2400" b="1" dirty="0" smtClean="0"/>
              <a:t>분</a:t>
            </a:r>
            <a:r>
              <a:rPr lang="en-US" altLang="ko-KR" sz="2400" b="1" dirty="0" smtClean="0"/>
              <a:t>-50</a:t>
            </a:r>
            <a:r>
              <a:rPr lang="ko-KR" altLang="en-US" sz="2400" b="1" dirty="0" smtClean="0"/>
              <a:t>분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046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9273"/>
            <a:ext cx="13208000" cy="508106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 smtClean="0">
                <a:latin typeface="+mn-ea"/>
              </a:rPr>
              <a:t>5. </a:t>
            </a:r>
            <a:r>
              <a:rPr lang="ko-KR" altLang="en-US" sz="3200" b="1" dirty="0"/>
              <a:t>만족도 </a:t>
            </a:r>
            <a:r>
              <a:rPr lang="ko-KR" altLang="en-US" sz="3200" b="1" dirty="0" smtClean="0"/>
              <a:t>조사 실시 </a:t>
            </a:r>
            <a:endParaRPr lang="en-US" altLang="ko-KR" sz="32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0400" y="1287379"/>
            <a:ext cx="11887200" cy="25974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프로그램 이수 후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역량관리시스템 </a:t>
            </a:r>
            <a:r>
              <a:rPr lang="ko-KR" altLang="en-US" sz="2400" dirty="0" err="1" smtClean="0"/>
              <a:t>비교과</a:t>
            </a:r>
            <a:r>
              <a:rPr lang="ko-KR" altLang="en-US" sz="2400" dirty="0" smtClean="0"/>
              <a:t> 프로그램에서 만족도 조사 설문 실시</a:t>
            </a:r>
            <a:endParaRPr lang="en-US" altLang="ko-KR" sz="2400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설문을 완료한 신청자에 한해서 마일리지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시간 부여</a:t>
            </a:r>
            <a:endParaRPr lang="ko-KR" altLang="en-US" sz="24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6561423"/>
            <a:ext cx="13208000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320759" rtl="0" eaLnBrk="1" latinLnBrk="1" hangingPunct="1">
              <a:spcBef>
                <a:spcPct val="0"/>
              </a:spcBef>
              <a:buNone/>
              <a:defRPr sz="6355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3200" b="1" dirty="0" smtClean="0">
                <a:latin typeface="+mn-ea"/>
              </a:rPr>
              <a:t>6. </a:t>
            </a:r>
            <a:r>
              <a:rPr lang="ko-KR" altLang="en-US" sz="3200" b="1" dirty="0" smtClean="0">
                <a:latin typeface="+mn-ea"/>
              </a:rPr>
              <a:t>프로그램 이수 후</a:t>
            </a:r>
            <a:r>
              <a:rPr lang="en-US" altLang="ko-KR" sz="3200" b="1" dirty="0" smtClean="0">
                <a:latin typeface="+mn-ea"/>
              </a:rPr>
              <a:t>, </a:t>
            </a:r>
            <a:r>
              <a:rPr lang="ko-KR" altLang="en-US" sz="3200" b="1" dirty="0" smtClean="0"/>
              <a:t>마일리지 부여</a:t>
            </a:r>
            <a:endParaRPr lang="en-US" altLang="ko-KR" sz="3200" b="1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60400" y="7309990"/>
            <a:ext cx="11887200" cy="544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95285" indent="-495285" algn="l" defTabSz="1320759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4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3117" indent="-412737" algn="l" defTabSz="1320759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49" indent="-330190" algn="l" defTabSz="1320759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329" indent="-330190" algn="l" defTabSz="1320759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709" indent="-330190" algn="l" defTabSz="1320759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08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46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848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227" indent="-330190" algn="l" defTabSz="132075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ko-KR" altLang="en-US" sz="2400" dirty="0" smtClean="0"/>
              <a:t>만족도조사 완료 여부를 확인하고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프로그램 </a:t>
            </a:r>
            <a:r>
              <a:rPr lang="ko-KR" altLang="en-US" sz="2400" dirty="0" err="1" smtClean="0"/>
              <a:t>종료시</a:t>
            </a:r>
            <a:r>
              <a:rPr lang="ko-KR" altLang="en-US" sz="2400" dirty="0" smtClean="0"/>
              <a:t> 마일리지 부여</a:t>
            </a:r>
            <a:endParaRPr lang="en-US" altLang="ko-KR" sz="2400" dirty="0" smtClean="0"/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altLang="ko-KR" sz="2400" dirty="0" smtClean="0"/>
              <a:t> </a:t>
            </a:r>
            <a:r>
              <a:rPr lang="ko-KR" altLang="en-US" sz="2400" dirty="0" smtClean="0"/>
              <a:t>마일리지 장학 집계 마감일부터 일주일 전에 진행한 건 까지만 마일리지 부여</a:t>
            </a:r>
            <a:r>
              <a:rPr lang="ko-KR" altLang="en-US" sz="2000" dirty="0">
                <a:solidFill>
                  <a:schemeClr val="tx2"/>
                </a:solidFill>
              </a:rPr>
              <a:t> </a:t>
            </a:r>
            <a:endParaRPr lang="en-US" altLang="ko-KR" sz="20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accent2"/>
              </a:buClr>
              <a:buNone/>
            </a:pPr>
            <a:r>
              <a:rPr lang="en-US" altLang="ko-KR" sz="2000" dirty="0">
                <a:solidFill>
                  <a:schemeClr val="tx2"/>
                </a:solidFill>
              </a:rPr>
              <a:t> </a:t>
            </a:r>
            <a:r>
              <a:rPr lang="en-US" altLang="ko-KR" sz="2000" dirty="0" smtClean="0">
                <a:solidFill>
                  <a:schemeClr val="tx2"/>
                </a:solidFill>
              </a:rPr>
              <a:t>        </a:t>
            </a:r>
            <a:r>
              <a:rPr lang="ko-KR" altLang="en-US" sz="2000" dirty="0" smtClean="0">
                <a:solidFill>
                  <a:schemeClr val="tx2"/>
                </a:solidFill>
              </a:rPr>
              <a:t>예시</a:t>
            </a:r>
            <a:r>
              <a:rPr lang="en-US" altLang="ko-KR" sz="2000" dirty="0">
                <a:solidFill>
                  <a:schemeClr val="tx2"/>
                </a:solidFill>
              </a:rPr>
              <a:t>)</a:t>
            </a:r>
            <a:r>
              <a:rPr lang="ko-KR" altLang="en-US" sz="2000" dirty="0">
                <a:solidFill>
                  <a:schemeClr val="tx2"/>
                </a:solidFill>
              </a:rPr>
              <a:t>프로그램종료일 </a:t>
            </a:r>
            <a:r>
              <a:rPr lang="en-US" altLang="ko-KR" sz="2000" dirty="0">
                <a:solidFill>
                  <a:schemeClr val="tx2"/>
                </a:solidFill>
              </a:rPr>
              <a:t>18</a:t>
            </a:r>
            <a:r>
              <a:rPr lang="ko-KR" altLang="en-US" sz="2000" dirty="0">
                <a:solidFill>
                  <a:schemeClr val="tx2"/>
                </a:solidFill>
              </a:rPr>
              <a:t>일</a:t>
            </a:r>
            <a:r>
              <a:rPr lang="en-US" altLang="ko-KR" sz="2000" dirty="0">
                <a:solidFill>
                  <a:schemeClr val="tx2"/>
                </a:solidFill>
              </a:rPr>
              <a:t> </a:t>
            </a:r>
            <a:r>
              <a:rPr lang="ko-KR" altLang="en-US" sz="2000" dirty="0">
                <a:solidFill>
                  <a:schemeClr val="tx2"/>
                </a:solidFill>
              </a:rPr>
              <a:t>기준</a:t>
            </a:r>
            <a:r>
              <a:rPr lang="en-US" altLang="ko-KR" sz="2000" dirty="0">
                <a:solidFill>
                  <a:schemeClr val="tx2"/>
                </a:solidFill>
              </a:rPr>
              <a:t>, </a:t>
            </a:r>
            <a:r>
              <a:rPr lang="ko-KR" altLang="en-US" sz="2000" dirty="0" err="1">
                <a:solidFill>
                  <a:schemeClr val="tx2"/>
                </a:solidFill>
              </a:rPr>
              <a:t>검사완료</a:t>
            </a:r>
            <a:r>
              <a:rPr lang="ko-KR" altLang="en-US" sz="2000" dirty="0">
                <a:solidFill>
                  <a:schemeClr val="tx2"/>
                </a:solidFill>
              </a:rPr>
              <a:t> 및 </a:t>
            </a:r>
            <a:r>
              <a:rPr lang="ko-KR" altLang="en-US" sz="2000" dirty="0" err="1">
                <a:solidFill>
                  <a:schemeClr val="tx2"/>
                </a:solidFill>
              </a:rPr>
              <a:t>설문완료</a:t>
            </a:r>
            <a:r>
              <a:rPr lang="ko-KR" altLang="en-US" sz="2000" dirty="0">
                <a:solidFill>
                  <a:schemeClr val="tx2"/>
                </a:solidFill>
              </a:rPr>
              <a:t>  학생에게만 마일리지 부여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r="19214" b="43996"/>
          <a:stretch/>
        </p:blipFill>
        <p:spPr>
          <a:xfrm>
            <a:off x="1225884" y="2858921"/>
            <a:ext cx="8233538" cy="25973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직사각형 6"/>
          <p:cNvSpPr/>
          <p:nvPr/>
        </p:nvSpPr>
        <p:spPr>
          <a:xfrm>
            <a:off x="7441532" y="4157590"/>
            <a:ext cx="802105" cy="64120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6106" y="4934918"/>
            <a:ext cx="26108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설문조사 실시 및 제출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2857"/>
      </p:ext>
    </p:extLst>
  </p:cSld>
  <p:clrMapOvr>
    <a:masterClrMapping/>
  </p:clrMapOvr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TM10237555[[fn=심플 테마]]</Template>
  <TotalTime>1320</TotalTime>
  <Words>478</Words>
  <Application>Microsoft Office PowerPoint</Application>
  <PresentationFormat>사용자 지정</PresentationFormat>
  <Paragraphs>103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Tw Cen MT</vt:lpstr>
      <vt:lpstr>Wingdings 3</vt:lpstr>
      <vt:lpstr>New_Simple01</vt:lpstr>
      <vt:lpstr>‘흥미진진-흥미’ 신청 안내</vt:lpstr>
      <vt:lpstr>역량관리시스템에서 ‘흥미진진-흥미’ 비교과 프로그램 신청</vt:lpstr>
      <vt:lpstr>2. 메일로 받은 링크에 접속하여 검사 실시</vt:lpstr>
      <vt:lpstr>2. 메일로 받은 링크에 접속하여 검사 실시</vt:lpstr>
      <vt:lpstr>3. 검사 완료 이후, 검사결과지 메일로 발송</vt:lpstr>
      <vt:lpstr>4. 검사 완료 후, 해석 상담을 위해 새내기상담 신청</vt:lpstr>
      <vt:lpstr>4. 별도 신청자에 한해, 온라인/오프라인으로 해석상담 진행</vt:lpstr>
      <vt:lpstr>4. 별도 신청자에 한해, 온라인/오프라인으로 해석상담 진행</vt:lpstr>
      <vt:lpstr>5. 만족도 조사 실시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89</cp:revision>
  <cp:lastPrinted>2020-08-19T01:09:39Z</cp:lastPrinted>
  <dcterms:created xsi:type="dcterms:W3CDTF">2020-08-18T02:27:55Z</dcterms:created>
  <dcterms:modified xsi:type="dcterms:W3CDTF">2022-01-03T01:52:40Z</dcterms:modified>
</cp:coreProperties>
</file>