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1"/>
  </p:notesMasterIdLst>
  <p:sldIdLst>
    <p:sldId id="259" r:id="rId2"/>
    <p:sldId id="260" r:id="rId3"/>
    <p:sldId id="273" r:id="rId4"/>
    <p:sldId id="272" r:id="rId5"/>
    <p:sldId id="275" r:id="rId6"/>
    <p:sldId id="262" r:id="rId7"/>
    <p:sldId id="270" r:id="rId8"/>
    <p:sldId id="263" r:id="rId9"/>
    <p:sldId id="264" r:id="rId10"/>
  </p:sldIdLst>
  <p:sldSz cx="13208000" cy="9906000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9"/>
    <a:srgbClr val="562B71"/>
    <a:srgbClr val="6BA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868FFF5-FE7D-4DA0-89D4-D9734F9D487A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18DFED8-2902-4D32-B88E-DF2EBDED99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22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60784" y="4028440"/>
            <a:ext cx="1347216" cy="145288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0" y="3077464"/>
            <a:ext cx="12217400" cy="13208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3605784" y="0"/>
            <a:ext cx="2469896" cy="340766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4028440" cy="340766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68" y="4503929"/>
            <a:ext cx="11240008" cy="2123369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1320759" rtl="0" eaLnBrk="1" latinLnBrk="0" hangingPunct="1">
              <a:spcBef>
                <a:spcPct val="0"/>
              </a:spcBef>
              <a:buNone/>
              <a:defRPr lang="en-US" sz="6933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07664"/>
            <a:ext cx="11860784" cy="9906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889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64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2311401"/>
            <a:ext cx="11112218" cy="653750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57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6604000" y="3394456"/>
            <a:ext cx="9417304" cy="2615184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9465733" y="8862568"/>
            <a:ext cx="1426464" cy="104343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12431150" y="1992402"/>
            <a:ext cx="779272" cy="211328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12428728" y="0"/>
            <a:ext cx="779272" cy="2641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1664" y="396698"/>
            <a:ext cx="2417064" cy="845312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396700"/>
            <a:ext cx="9139936" cy="845220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82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92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1872" y="4398264"/>
            <a:ext cx="6775704" cy="106984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34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1860784" y="4028440"/>
            <a:ext cx="1347216" cy="145288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0" y="3077464"/>
            <a:ext cx="12217400" cy="13208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3605784" y="0"/>
            <a:ext cx="2469896" cy="340766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4028440" cy="385673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60400" y="5507736"/>
            <a:ext cx="11226800" cy="1651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1320759" rtl="0" eaLnBrk="1" latinLnBrk="0" hangingPunct="1">
              <a:spcBef>
                <a:spcPct val="0"/>
              </a:spcBef>
              <a:buNone/>
              <a:defRPr lang="en-US" sz="6355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7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423815"/>
            <a:ext cx="5833533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4067" y="2423815"/>
            <a:ext cx="5833533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67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60400" y="2351024"/>
            <a:ext cx="5835827" cy="92410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3467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marL="0" lv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3302000"/>
            <a:ext cx="5835827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709482" y="2351024"/>
            <a:ext cx="5838119" cy="92410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3467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marL="0" lv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9482" y="3302000"/>
            <a:ext cx="5838119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2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390888"/>
            <a:ext cx="13208000" cy="515112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3208000" cy="435864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513328" cy="766064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2060448" y="0"/>
            <a:ext cx="2271776" cy="63398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1320759" rtl="0" eaLnBrk="1" latinLnBrk="0" hangingPunct="1">
              <a:spcBef>
                <a:spcPct val="0"/>
              </a:spcBef>
              <a:buNone/>
              <a:defRPr lang="en-US" sz="6355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7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9390888"/>
            <a:ext cx="13208000" cy="515112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3208000" cy="435864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35864" cy="9906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513328" cy="766064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5" name="Rectangle 14"/>
          <p:cNvSpPr/>
          <p:nvPr/>
        </p:nvSpPr>
        <p:spPr bwMode="gray">
          <a:xfrm>
            <a:off x="2060448" y="0"/>
            <a:ext cx="2271776" cy="63398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6" name="Rectangle 15"/>
          <p:cNvSpPr/>
          <p:nvPr/>
        </p:nvSpPr>
        <p:spPr bwMode="gray">
          <a:xfrm>
            <a:off x="12772136" y="0"/>
            <a:ext cx="435864" cy="9906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7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792480"/>
            <a:ext cx="11121136" cy="134721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1320759" rtl="0" eaLnBrk="1" latinLnBrk="0" hangingPunct="1">
              <a:spcBef>
                <a:spcPct val="0"/>
              </a:spcBef>
              <a:buNone/>
              <a:defRPr lang="en-US" sz="4622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0264" y="2377440"/>
            <a:ext cx="4068064" cy="64719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22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marL="0" lv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60400" y="2377440"/>
            <a:ext cx="6934200" cy="64719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3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976" y="950976"/>
            <a:ext cx="7924800" cy="118872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1320759" rtl="0" eaLnBrk="1" latinLnBrk="0" hangingPunct="1">
              <a:spcBef>
                <a:spcPct val="0"/>
              </a:spcBef>
              <a:buNone/>
              <a:defRPr lang="en-US" sz="4044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588768" y="2337816"/>
            <a:ext cx="7924800" cy="5256784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4622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768" y="7819136"/>
            <a:ext cx="7924800" cy="1426464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23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581152"/>
            <a:ext cx="12547600" cy="158496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11794744" y="1439672"/>
            <a:ext cx="1413256" cy="1294384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2575560" y="0"/>
            <a:ext cx="2813304" cy="77927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513328" cy="77927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779272"/>
            <a:ext cx="11887200" cy="138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2311401"/>
            <a:ext cx="11887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400" y="9443720"/>
            <a:ext cx="3081867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79536" y="9443720"/>
            <a:ext cx="4182533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8664" y="9443720"/>
            <a:ext cx="3081867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98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1320759" rtl="0" eaLnBrk="1" latinLnBrk="1" hangingPunct="1">
        <a:spcBef>
          <a:spcPct val="0"/>
        </a:spcBef>
        <a:buNone/>
        <a:defRPr sz="6355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495285" indent="-495285" algn="l" defTabSz="1320759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4622" kern="1200">
          <a:solidFill>
            <a:schemeClr val="tx1"/>
          </a:solidFill>
          <a:latin typeface="+mn-lt"/>
          <a:ea typeface="+mn-ea"/>
          <a:cs typeface="+mn-cs"/>
        </a:defRPr>
      </a:lvl1pPr>
      <a:lvl2pPr marL="1073117" indent="-412737" algn="l" defTabSz="1320759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889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889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1" y="985734"/>
            <a:ext cx="13207999" cy="1307322"/>
          </a:xfrm>
        </p:spPr>
        <p:txBody>
          <a:bodyPr/>
          <a:lstStyle/>
          <a:p>
            <a:pPr algn="ctr"/>
            <a:r>
              <a:rPr lang="en-US" altLang="ko-KR" sz="7200" dirty="0" smtClean="0">
                <a:ln w="6350">
                  <a:noFill/>
                </a:ln>
              </a:rPr>
              <a:t>‘</a:t>
            </a:r>
            <a:r>
              <a:rPr lang="ko-KR" altLang="en-US" sz="7200" dirty="0" smtClean="0">
                <a:ln w="6350">
                  <a:noFill/>
                </a:ln>
              </a:rPr>
              <a:t>흥미진진</a:t>
            </a:r>
            <a:r>
              <a:rPr lang="en-US" altLang="ko-KR" sz="7200" dirty="0" smtClean="0">
                <a:ln w="6350">
                  <a:noFill/>
                </a:ln>
              </a:rPr>
              <a:t>-</a:t>
            </a:r>
            <a:r>
              <a:rPr lang="ko-KR" altLang="en-US" sz="7200" dirty="0" smtClean="0">
                <a:ln w="6350">
                  <a:noFill/>
                </a:ln>
              </a:rPr>
              <a:t>강점</a:t>
            </a:r>
            <a:r>
              <a:rPr lang="en-US" altLang="ko-KR" sz="7200" dirty="0" smtClean="0">
                <a:ln w="6350">
                  <a:noFill/>
                </a:ln>
              </a:rPr>
              <a:t>’</a:t>
            </a:r>
            <a:r>
              <a:rPr lang="ko-KR" altLang="en-US" sz="7200" dirty="0" smtClean="0">
                <a:ln w="6350">
                  <a:noFill/>
                </a:ln>
              </a:rPr>
              <a:t> </a:t>
            </a:r>
            <a:r>
              <a:rPr lang="ko-KR" altLang="en-US" sz="7200" dirty="0">
                <a:ln w="6350">
                  <a:noFill/>
                </a:ln>
              </a:rPr>
              <a:t>신청 안내</a:t>
            </a:r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>
          <a:xfrm>
            <a:off x="1106743" y="3091788"/>
            <a:ext cx="11860784" cy="65010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200000"/>
              </a:lnSpc>
              <a:buClrTx/>
              <a:buFont typeface="Wingdings 3" pitchFamily="18" charset="2"/>
              <a:buAutoNum type="arabicPeriod"/>
            </a:pPr>
            <a:r>
              <a:rPr lang="ko-KR" altLang="en-US" sz="2400" b="1" dirty="0">
                <a:latin typeface="+mn-ea"/>
              </a:rPr>
              <a:t>역량관리시스템에서 </a:t>
            </a:r>
            <a:r>
              <a:rPr lang="en-US" altLang="ko-KR" sz="2400" b="1" dirty="0">
                <a:latin typeface="+mn-ea"/>
              </a:rPr>
              <a:t>‘</a:t>
            </a:r>
            <a:r>
              <a:rPr lang="ko-KR" altLang="en-US" sz="2400" b="1" dirty="0" smtClean="0">
                <a:latin typeface="+mn-ea"/>
              </a:rPr>
              <a:t>흥미진진</a:t>
            </a:r>
            <a:r>
              <a:rPr lang="en-US" altLang="ko-KR" sz="2400" b="1" dirty="0" smtClean="0">
                <a:latin typeface="+mn-ea"/>
              </a:rPr>
              <a:t>-</a:t>
            </a:r>
            <a:r>
              <a:rPr lang="ko-KR" altLang="en-US" sz="2400" b="1" dirty="0" smtClean="0">
                <a:latin typeface="+mn-ea"/>
              </a:rPr>
              <a:t>강점</a:t>
            </a:r>
            <a:r>
              <a:rPr lang="en-US" altLang="ko-KR" sz="2400" b="1" dirty="0" smtClean="0">
                <a:latin typeface="+mn-ea"/>
              </a:rPr>
              <a:t>’ </a:t>
            </a:r>
            <a:r>
              <a:rPr lang="ko-KR" altLang="en-US" sz="2400" b="1" dirty="0" err="1">
                <a:latin typeface="+mn-ea"/>
              </a:rPr>
              <a:t>비교과</a:t>
            </a:r>
            <a:r>
              <a:rPr lang="ko-KR" altLang="en-US" sz="2400" b="1" dirty="0">
                <a:latin typeface="+mn-ea"/>
              </a:rPr>
              <a:t> 프로그램 신청 및 </a:t>
            </a:r>
            <a:r>
              <a:rPr lang="ko-KR" altLang="en-US" sz="2400" b="1" dirty="0" smtClean="0">
                <a:latin typeface="+mn-ea"/>
              </a:rPr>
              <a:t>사전검사</a:t>
            </a:r>
            <a:endParaRPr lang="en-US" altLang="ko-KR" sz="2400" b="1" dirty="0">
              <a:latin typeface="+mn-ea"/>
            </a:endParaRP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latin typeface="+mn-ea"/>
              </a:rPr>
              <a:t>메일</a:t>
            </a:r>
            <a:r>
              <a:rPr lang="en-US" altLang="ko-KR" sz="2400" b="1" dirty="0" smtClean="0">
                <a:latin typeface="+mn-ea"/>
              </a:rPr>
              <a:t>/</a:t>
            </a:r>
            <a:r>
              <a:rPr lang="ko-KR" altLang="en-US" sz="2400" b="1" dirty="0" smtClean="0">
                <a:latin typeface="+mn-ea"/>
              </a:rPr>
              <a:t>문자로 받은 링크로 접속하여 검사 실시</a:t>
            </a:r>
            <a:r>
              <a:rPr lang="en-US" altLang="ko-KR" sz="2400" b="1" dirty="0" smtClean="0">
                <a:latin typeface="+mn-ea"/>
              </a:rPr>
              <a:t>(</a:t>
            </a:r>
            <a:r>
              <a:rPr lang="ko-KR" altLang="en-US" sz="2400" b="1" dirty="0" smtClean="0">
                <a:latin typeface="+mn-ea"/>
              </a:rPr>
              <a:t>소요시간</a:t>
            </a:r>
            <a:r>
              <a:rPr lang="en-US" altLang="ko-KR" sz="2400" b="1" dirty="0" smtClean="0">
                <a:latin typeface="+mn-ea"/>
              </a:rPr>
              <a:t>: </a:t>
            </a:r>
            <a:r>
              <a:rPr lang="ko-KR" altLang="en-US" sz="2400" b="1" dirty="0" smtClean="0">
                <a:latin typeface="+mn-ea"/>
              </a:rPr>
              <a:t>약 </a:t>
            </a:r>
            <a:r>
              <a:rPr lang="en-US" altLang="ko-KR" sz="2400" b="1" dirty="0" smtClean="0">
                <a:latin typeface="+mn-ea"/>
              </a:rPr>
              <a:t>40</a:t>
            </a:r>
            <a:r>
              <a:rPr lang="ko-KR" altLang="en-US" sz="2400" b="1" dirty="0" smtClean="0">
                <a:latin typeface="+mn-ea"/>
              </a:rPr>
              <a:t>분</a:t>
            </a:r>
            <a:r>
              <a:rPr lang="en-US" altLang="ko-KR" sz="2400" b="1" dirty="0" smtClean="0">
                <a:latin typeface="+mn-ea"/>
              </a:rPr>
              <a:t>)</a:t>
            </a: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latin typeface="+mn-ea"/>
              </a:rPr>
              <a:t>검사 </a:t>
            </a:r>
            <a:r>
              <a:rPr lang="ko-KR" altLang="en-US" sz="2400" b="1" dirty="0">
                <a:latin typeface="+mn-ea"/>
              </a:rPr>
              <a:t>완료 후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문자로 </a:t>
            </a:r>
            <a:r>
              <a:rPr lang="ko-KR" altLang="en-US" sz="2400" b="1" dirty="0">
                <a:latin typeface="+mn-ea"/>
              </a:rPr>
              <a:t>받은 링크에 접속하여 </a:t>
            </a:r>
            <a:r>
              <a:rPr lang="ko-KR" altLang="en-US" sz="2400" b="1" dirty="0" err="1">
                <a:latin typeface="+mn-ea"/>
              </a:rPr>
              <a:t>검사결과지</a:t>
            </a:r>
            <a:r>
              <a:rPr lang="ko-KR" altLang="en-US" sz="2400" b="1" dirty="0">
                <a:latin typeface="+mn-ea"/>
              </a:rPr>
              <a:t> 확인 가능 </a:t>
            </a:r>
            <a:endParaRPr lang="en-US" altLang="ko-KR" sz="2400" b="1" dirty="0" smtClean="0">
              <a:latin typeface="+mn-ea"/>
            </a:endParaRP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solidFill>
                  <a:srgbClr val="009DD9"/>
                </a:solidFill>
                <a:latin typeface="+mn-ea"/>
              </a:rPr>
              <a:t>별도 </a:t>
            </a:r>
            <a:r>
              <a:rPr lang="ko-KR" altLang="en-US" sz="2400" b="1" dirty="0">
                <a:solidFill>
                  <a:srgbClr val="009DD9"/>
                </a:solidFill>
                <a:latin typeface="+mn-ea"/>
              </a:rPr>
              <a:t>신청자에 한해</a:t>
            </a:r>
            <a:r>
              <a:rPr lang="en-US" altLang="ko-KR" sz="2400" b="1" dirty="0">
                <a:solidFill>
                  <a:srgbClr val="009DD9"/>
                </a:solidFill>
                <a:latin typeface="+mn-ea"/>
              </a:rPr>
              <a:t>, </a:t>
            </a:r>
            <a:r>
              <a:rPr lang="ko-KR" altLang="en-US" sz="2400" b="1" dirty="0">
                <a:solidFill>
                  <a:srgbClr val="009DD9"/>
                </a:solidFill>
                <a:latin typeface="+mn-ea"/>
              </a:rPr>
              <a:t>온라인</a:t>
            </a:r>
            <a:r>
              <a:rPr lang="en-US" altLang="ko-KR" sz="2400" b="1" dirty="0">
                <a:solidFill>
                  <a:srgbClr val="009DD9"/>
                </a:solidFill>
                <a:latin typeface="+mn-ea"/>
              </a:rPr>
              <a:t>/</a:t>
            </a:r>
            <a:r>
              <a:rPr lang="ko-KR" altLang="en-US" sz="2400" b="1" dirty="0">
                <a:solidFill>
                  <a:srgbClr val="009DD9"/>
                </a:solidFill>
                <a:latin typeface="+mn-ea"/>
              </a:rPr>
              <a:t>오프라인으로 </a:t>
            </a:r>
            <a:r>
              <a:rPr lang="ko-KR" altLang="en-US" sz="2400" b="1" dirty="0" err="1">
                <a:solidFill>
                  <a:srgbClr val="009DD9"/>
                </a:solidFill>
                <a:latin typeface="+mn-ea"/>
              </a:rPr>
              <a:t>해석상담</a:t>
            </a:r>
            <a:r>
              <a:rPr lang="ko-KR" altLang="en-US" sz="2400" b="1" dirty="0">
                <a:solidFill>
                  <a:srgbClr val="009DD9"/>
                </a:solidFill>
                <a:latin typeface="+mn-ea"/>
              </a:rPr>
              <a:t> 진행</a:t>
            </a:r>
            <a:r>
              <a:rPr lang="en-US" altLang="ko-KR" sz="2400" b="1" dirty="0">
                <a:solidFill>
                  <a:srgbClr val="009DD9"/>
                </a:solidFill>
                <a:latin typeface="+mn-ea"/>
              </a:rPr>
              <a:t>(</a:t>
            </a:r>
            <a:r>
              <a:rPr lang="ko-KR" altLang="en-US" sz="2400" b="1" dirty="0">
                <a:solidFill>
                  <a:srgbClr val="009DD9"/>
                </a:solidFill>
                <a:latin typeface="+mn-ea"/>
              </a:rPr>
              <a:t>소요시간</a:t>
            </a:r>
            <a:r>
              <a:rPr lang="en-US" altLang="ko-KR" sz="2400" b="1" dirty="0">
                <a:solidFill>
                  <a:srgbClr val="009DD9"/>
                </a:solidFill>
                <a:latin typeface="+mn-ea"/>
              </a:rPr>
              <a:t>: 30</a:t>
            </a:r>
            <a:r>
              <a:rPr lang="ko-KR" altLang="en-US" sz="2400" b="1" dirty="0">
                <a:solidFill>
                  <a:srgbClr val="009DD9"/>
                </a:solidFill>
                <a:latin typeface="+mn-ea"/>
              </a:rPr>
              <a:t>분</a:t>
            </a:r>
            <a:r>
              <a:rPr lang="en-US" altLang="ko-KR" sz="2400" b="1" dirty="0">
                <a:solidFill>
                  <a:srgbClr val="009DD9"/>
                </a:solidFill>
                <a:latin typeface="+mn-ea"/>
              </a:rPr>
              <a:t>-50</a:t>
            </a:r>
            <a:r>
              <a:rPr lang="ko-KR" altLang="en-US" sz="2400" b="1" dirty="0">
                <a:solidFill>
                  <a:srgbClr val="009DD9"/>
                </a:solidFill>
                <a:latin typeface="+mn-ea"/>
              </a:rPr>
              <a:t>분</a:t>
            </a:r>
            <a:r>
              <a:rPr lang="en-US" altLang="ko-KR" sz="2400" b="1" dirty="0" smtClean="0">
                <a:solidFill>
                  <a:srgbClr val="009DD9"/>
                </a:solidFill>
                <a:latin typeface="+mn-ea"/>
              </a:rPr>
              <a:t>)</a:t>
            </a:r>
          </a:p>
          <a:p>
            <a:pPr marL="342900" indent="-342900" algn="l">
              <a:lnSpc>
                <a:spcPct val="200000"/>
              </a:lnSpc>
              <a:buClrTx/>
              <a:buFont typeface="Wingdings 3" pitchFamily="18" charset="2"/>
              <a:buAutoNum type="arabicPeriod"/>
            </a:pPr>
            <a:r>
              <a:rPr lang="ko-KR" altLang="en-US" sz="2400" b="1" dirty="0">
                <a:latin typeface="+mn-ea"/>
              </a:rPr>
              <a:t>만족도 조사 및 </a:t>
            </a:r>
            <a:r>
              <a:rPr lang="ko-KR" altLang="en-US" sz="2400" b="1" dirty="0" err="1">
                <a:latin typeface="+mn-ea"/>
              </a:rPr>
              <a:t>사후검사</a:t>
            </a:r>
            <a:r>
              <a:rPr lang="ko-KR" altLang="en-US" sz="2400" b="1" dirty="0">
                <a:latin typeface="+mn-ea"/>
              </a:rPr>
              <a:t> 실시 </a:t>
            </a:r>
            <a:endParaRPr lang="en-US" altLang="ko-KR" sz="2400" b="1" dirty="0">
              <a:latin typeface="+mn-ea"/>
            </a:endParaRP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latin typeface="+mn-ea"/>
              </a:rPr>
              <a:t>프로그램 종료 후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마일리지 부여 </a:t>
            </a:r>
            <a:r>
              <a:rPr lang="en-US" altLang="ko-KR" sz="2400" dirty="0" smtClean="0">
                <a:latin typeface="+mn-ea"/>
              </a:rPr>
              <a:t>(</a:t>
            </a:r>
            <a:r>
              <a:rPr lang="ko-KR" altLang="en-US" sz="2400" dirty="0" err="1" smtClean="0">
                <a:latin typeface="+mn-ea"/>
              </a:rPr>
              <a:t>해석상담을</a:t>
            </a:r>
            <a:r>
              <a:rPr lang="ko-KR" altLang="en-US" sz="2400" dirty="0" smtClean="0">
                <a:latin typeface="+mn-ea"/>
              </a:rPr>
              <a:t> 받지않아도 마일리지 부여</a:t>
            </a:r>
            <a:r>
              <a:rPr lang="en-US" altLang="ko-KR" sz="2400" dirty="0" smtClean="0">
                <a:latin typeface="+mn-ea"/>
              </a:rPr>
              <a:t>)</a:t>
            </a:r>
            <a:endParaRPr lang="en-US" altLang="ko-KR" sz="2400" dirty="0">
              <a:latin typeface="+mn-ea"/>
            </a:endParaRPr>
          </a:p>
          <a:p>
            <a:pPr algn="l">
              <a:lnSpc>
                <a:spcPct val="200000"/>
              </a:lnSpc>
            </a:pPr>
            <a:r>
              <a:rPr lang="en-US" altLang="ko-KR" sz="2000" dirty="0" smtClean="0">
                <a:solidFill>
                  <a:schemeClr val="accent2"/>
                </a:solidFill>
                <a:latin typeface="+mn-ea"/>
              </a:rPr>
              <a:t>* 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자세한 사항은 첨부파일을 확인해주시기 바랍니다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* 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문의는 새내기성공센터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(</a:t>
            </a:r>
            <a:r>
              <a:rPr lang="en-US" altLang="ko-KR" sz="2000" dirty="0" smtClean="0">
                <a:solidFill>
                  <a:schemeClr val="accent2"/>
                </a:solidFill>
                <a:latin typeface="+mn-ea"/>
              </a:rPr>
              <a:t>02-300-0251,0250)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로 </a:t>
            </a:r>
            <a:r>
              <a:rPr lang="ko-KR" altLang="en-US" sz="2000" dirty="0" err="1">
                <a:solidFill>
                  <a:schemeClr val="accent2"/>
                </a:solidFill>
                <a:latin typeface="+mn-ea"/>
              </a:rPr>
              <a:t>연락주시기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 바랍니다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.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 </a:t>
            </a:r>
            <a:endParaRPr lang="ko-KR" altLang="en-US" sz="20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356" y="2156499"/>
            <a:ext cx="1075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</a:rPr>
              <a:t>흥미로운 진짜 진로 찾기 </a:t>
            </a:r>
            <a:r>
              <a:rPr lang="en-US" altLang="ko-KR" sz="2400" dirty="0" smtClean="0">
                <a:solidFill>
                  <a:schemeClr val="accent2"/>
                </a:solidFill>
              </a:rPr>
              <a:t>– CST </a:t>
            </a:r>
            <a:r>
              <a:rPr lang="ko-KR" altLang="en-US" sz="2400" dirty="0" smtClean="0">
                <a:solidFill>
                  <a:schemeClr val="accent2"/>
                </a:solidFill>
              </a:rPr>
              <a:t>성격강점검사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5364" y="162838"/>
            <a:ext cx="12791173" cy="9582411"/>
          </a:xfrm>
          <a:prstGeom prst="rect">
            <a:avLst/>
          </a:prstGeom>
          <a:noFill/>
          <a:ln w="38100">
            <a:solidFill>
              <a:srgbClr val="00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89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2863" y="1627999"/>
            <a:ext cx="12042274" cy="7864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역량관리시스템에 로그인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ko-KR" sz="2400" dirty="0" smtClean="0"/>
              <a:t>‘</a:t>
            </a:r>
            <a:r>
              <a:rPr lang="ko-KR" altLang="en-US" sz="2400" dirty="0" smtClean="0"/>
              <a:t>흥미진진</a:t>
            </a:r>
            <a:r>
              <a:rPr lang="en-US" altLang="ko-KR" sz="2400" dirty="0" smtClean="0"/>
              <a:t>(CST</a:t>
            </a:r>
            <a:r>
              <a:rPr lang="ko-KR" altLang="en-US" sz="2400" dirty="0" smtClean="0"/>
              <a:t>성격강점검사</a:t>
            </a:r>
            <a:r>
              <a:rPr lang="en-US" altLang="ko-KR" sz="2400" dirty="0" smtClean="0"/>
              <a:t>)’ </a:t>
            </a:r>
            <a:r>
              <a:rPr lang="ko-KR" altLang="en-US" sz="2400" dirty="0" smtClean="0"/>
              <a:t>프로그램 신청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메일주소 또는 문자로 검사 링크가 발송되므로 </a:t>
            </a:r>
            <a:r>
              <a:rPr lang="ko-KR" altLang="en-US" sz="2400" b="1" dirty="0" smtClean="0">
                <a:solidFill>
                  <a:schemeClr val="accent2"/>
                </a:solidFill>
              </a:rPr>
              <a:t>연락처 정확히 입력</a:t>
            </a:r>
            <a:endParaRPr lang="en-US" altLang="ko-KR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신청일로부터 일주일 </a:t>
            </a:r>
            <a:r>
              <a:rPr lang="ko-KR" altLang="en-US" sz="2400" dirty="0"/>
              <a:t>내에 심리검사 링크 </a:t>
            </a:r>
            <a:r>
              <a:rPr lang="ko-KR" altLang="en-US" sz="2400" dirty="0" smtClean="0"/>
              <a:t>발송</a:t>
            </a:r>
            <a:endParaRPr lang="en-US" altLang="ko-KR" sz="24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6519" t="17407" r="64370" b="45185"/>
          <a:stretch/>
        </p:blipFill>
        <p:spPr>
          <a:xfrm>
            <a:off x="1211943" y="3530084"/>
            <a:ext cx="6553200" cy="3848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44794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3200" b="1" dirty="0">
                <a:latin typeface="+mn-ea"/>
              </a:rPr>
              <a:t>역량관리시스템에서 </a:t>
            </a:r>
            <a:r>
              <a:rPr lang="en-US" altLang="ko-KR" sz="3200" b="1" dirty="0">
                <a:latin typeface="+mn-ea"/>
              </a:rPr>
              <a:t>‘</a:t>
            </a:r>
            <a:r>
              <a:rPr lang="ko-KR" altLang="en-US" sz="3200" b="1" dirty="0" smtClean="0">
                <a:latin typeface="+mn-ea"/>
              </a:rPr>
              <a:t>흥미진진</a:t>
            </a:r>
            <a:r>
              <a:rPr lang="en-US" altLang="ko-KR" sz="3200" b="1" dirty="0" smtClean="0">
                <a:latin typeface="+mn-ea"/>
              </a:rPr>
              <a:t>-</a:t>
            </a:r>
            <a:r>
              <a:rPr lang="ko-KR" altLang="en-US" sz="3200" b="1" dirty="0" smtClean="0">
                <a:latin typeface="+mn-ea"/>
              </a:rPr>
              <a:t>흥미</a:t>
            </a:r>
            <a:r>
              <a:rPr lang="en-US" altLang="ko-KR" sz="3200" b="1" dirty="0" smtClean="0">
                <a:latin typeface="+mn-ea"/>
              </a:rPr>
              <a:t>’ </a:t>
            </a:r>
            <a:r>
              <a:rPr lang="ko-KR" altLang="en-US" sz="3200" b="1" dirty="0" err="1">
                <a:latin typeface="+mn-ea"/>
              </a:rPr>
              <a:t>비교과</a:t>
            </a:r>
            <a:r>
              <a:rPr lang="ko-KR" altLang="en-US" sz="3200" b="1" dirty="0">
                <a:latin typeface="+mn-ea"/>
              </a:rPr>
              <a:t> 프로그램 신청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35034" y="3727130"/>
            <a:ext cx="2663267" cy="256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33389" y="4231029"/>
            <a:ext cx="1943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010-0000-0000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33389" y="4614635"/>
            <a:ext cx="1943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kau@kau.ac.kr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55957" y="4783253"/>
            <a:ext cx="39216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accent2"/>
                </a:solidFill>
              </a:rPr>
              <a:t>* </a:t>
            </a:r>
            <a:r>
              <a:rPr lang="ko-KR" altLang="en-US" b="1" dirty="0" smtClean="0">
                <a:solidFill>
                  <a:schemeClr val="accent2"/>
                </a:solidFill>
              </a:rPr>
              <a:t>검사 링크는 한번만 발송되므로 </a:t>
            </a:r>
            <a:endParaRPr lang="en-US" altLang="ko-KR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2"/>
                </a:solidFill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</a:rPr>
              <a:t>  </a:t>
            </a:r>
            <a:r>
              <a:rPr lang="ko-KR" altLang="en-US" b="1" dirty="0" smtClean="0">
                <a:solidFill>
                  <a:schemeClr val="accent2"/>
                </a:solidFill>
              </a:rPr>
              <a:t>연락처 한번 더 확인</a:t>
            </a:r>
            <a:endParaRPr lang="en-US" altLang="ko-KR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FF0000"/>
                </a:solidFill>
              </a:rPr>
              <a:t>*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검사링크</a:t>
            </a:r>
            <a:r>
              <a:rPr lang="ko-KR" altLang="en-US" b="1" dirty="0" smtClean="0">
                <a:solidFill>
                  <a:srgbClr val="FF0000"/>
                </a:solidFill>
              </a:rPr>
              <a:t> 수신 이메일은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 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학교메일</a:t>
            </a:r>
            <a:r>
              <a:rPr lang="ko-KR" altLang="en-US" b="1" dirty="0" smtClean="0">
                <a:solidFill>
                  <a:srgbClr val="FF0000"/>
                </a:solidFill>
              </a:rPr>
              <a:t> 외의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이메일주소</a:t>
            </a:r>
            <a:r>
              <a:rPr lang="ko-KR" altLang="en-US" b="1" dirty="0" smtClean="0">
                <a:solidFill>
                  <a:srgbClr val="FF0000"/>
                </a:solidFill>
              </a:rPr>
              <a:t> 입력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3389" y="6074490"/>
            <a:ext cx="1943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kau@naver.com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오른쪽 화살표 설명선 13"/>
          <p:cNvSpPr/>
          <p:nvPr/>
        </p:nvSpPr>
        <p:spPr>
          <a:xfrm>
            <a:off x="2535033" y="4156274"/>
            <a:ext cx="5230109" cy="2282626"/>
          </a:xfrm>
          <a:prstGeom prst="rightArrowCallout">
            <a:avLst>
              <a:gd name="adj1" fmla="val 25000"/>
              <a:gd name="adj2" fmla="val 25549"/>
              <a:gd name="adj3" fmla="val 25000"/>
              <a:gd name="adj4" fmla="val 3579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5586608" y="5812077"/>
            <a:ext cx="12275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2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616390"/>
          </a:xfrm>
        </p:spPr>
        <p:txBody>
          <a:bodyPr>
            <a:normAutofit/>
          </a:bodyPr>
          <a:lstStyle/>
          <a:p>
            <a:pPr marL="342900" indent="-342900" algn="l"/>
            <a:r>
              <a:rPr lang="en-US" altLang="ko-KR" sz="3200" b="1" dirty="0">
                <a:latin typeface="+mn-ea"/>
              </a:rPr>
              <a:t>2</a:t>
            </a:r>
            <a:r>
              <a:rPr lang="en-US" altLang="ko-KR" sz="3200" b="1" dirty="0" smtClean="0">
                <a:latin typeface="+mn-ea"/>
              </a:rPr>
              <a:t>. </a:t>
            </a:r>
            <a:r>
              <a:rPr lang="ko-KR" altLang="en-US" sz="3200" b="1" dirty="0" smtClean="0">
                <a:latin typeface="+mn-ea"/>
              </a:rPr>
              <a:t>문자로 받은 링크에 접속하여 검사 실시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11643" y="2539887"/>
            <a:ext cx="568742" cy="239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내용 개체 틀 2"/>
          <p:cNvSpPr>
            <a:spLocks noGrp="1"/>
          </p:cNvSpPr>
          <p:nvPr>
            <p:ph idx="1"/>
          </p:nvPr>
        </p:nvSpPr>
        <p:spPr>
          <a:xfrm>
            <a:off x="582863" y="1408105"/>
            <a:ext cx="12042274" cy="8328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문자에 안내된 실시절차대로 검사 실시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소요시간</a:t>
            </a:r>
            <a:r>
              <a:rPr lang="en-US" altLang="ko-KR" sz="2400" dirty="0" smtClean="0"/>
              <a:t>: 40</a:t>
            </a:r>
            <a:r>
              <a:rPr lang="ko-KR" altLang="en-US" sz="2400" dirty="0" smtClean="0"/>
              <a:t>분</a:t>
            </a:r>
            <a:r>
              <a:rPr lang="en-US" altLang="ko-KR" sz="2400" dirty="0" smtClean="0"/>
              <a:t>)</a:t>
            </a:r>
            <a:endParaRPr lang="en-US" altLang="ko-KR" sz="2400" dirty="0"/>
          </a:p>
        </p:txBody>
      </p:sp>
      <p:sp>
        <p:nvSpPr>
          <p:cNvPr id="29" name="오른쪽 화살표 28"/>
          <p:cNvSpPr/>
          <p:nvPr/>
        </p:nvSpPr>
        <p:spPr>
          <a:xfrm>
            <a:off x="6156277" y="5567067"/>
            <a:ext cx="743330" cy="7123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4" b="12725"/>
          <a:stretch/>
        </p:blipFill>
        <p:spPr>
          <a:xfrm>
            <a:off x="1447825" y="3741674"/>
            <a:ext cx="4145262" cy="451237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85"/>
          <a:stretch/>
        </p:blipFill>
        <p:spPr>
          <a:xfrm>
            <a:off x="1447822" y="3078224"/>
            <a:ext cx="4145265" cy="6634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061777" y="6997089"/>
            <a:ext cx="2546318" cy="52265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76514" y="7608695"/>
            <a:ext cx="176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</a:rPr>
              <a:t>①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링크 접속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3" b="7444"/>
          <a:stretch/>
        </p:blipFill>
        <p:spPr>
          <a:xfrm>
            <a:off x="7539998" y="2779295"/>
            <a:ext cx="4153974" cy="5936575"/>
          </a:xfrm>
          <a:prstGeom prst="rect">
            <a:avLst/>
          </a:prstGeom>
        </p:spPr>
      </p:pic>
      <p:sp>
        <p:nvSpPr>
          <p:cNvPr id="16" name="오른쪽 화살표 설명선 15"/>
          <p:cNvSpPr/>
          <p:nvPr/>
        </p:nvSpPr>
        <p:spPr>
          <a:xfrm rot="5400000">
            <a:off x="7681788" y="5564233"/>
            <a:ext cx="1952672" cy="1958341"/>
          </a:xfrm>
          <a:prstGeom prst="rightArrowCallout">
            <a:avLst>
              <a:gd name="adj1" fmla="val 4315"/>
              <a:gd name="adj2" fmla="val 8920"/>
              <a:gd name="adj3" fmla="val 15709"/>
              <a:gd name="adj4" fmla="val 7556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8759581" y="7335074"/>
            <a:ext cx="20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</a:rPr>
              <a:t>② 선택★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249592" y="4130276"/>
            <a:ext cx="420040" cy="274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2085840" y="5221525"/>
            <a:ext cx="488917" cy="144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8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616390"/>
          </a:xfrm>
        </p:spPr>
        <p:txBody>
          <a:bodyPr>
            <a:normAutofit/>
          </a:bodyPr>
          <a:lstStyle/>
          <a:p>
            <a:pPr marL="342900" indent="-342900" algn="l"/>
            <a:r>
              <a:rPr lang="en-US" altLang="ko-KR" sz="3200" b="1" dirty="0">
                <a:latin typeface="+mn-ea"/>
              </a:rPr>
              <a:t>2</a:t>
            </a:r>
            <a:r>
              <a:rPr lang="en-US" altLang="ko-KR" sz="3200" b="1" dirty="0" smtClean="0">
                <a:latin typeface="+mn-ea"/>
              </a:rPr>
              <a:t>. </a:t>
            </a:r>
            <a:r>
              <a:rPr lang="ko-KR" altLang="en-US" sz="3200" b="1" dirty="0" smtClean="0">
                <a:latin typeface="+mn-ea"/>
              </a:rPr>
              <a:t>문자로 받은 링크에 접속하여 검사 실시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11643" y="2539887"/>
            <a:ext cx="568742" cy="239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095500" y="4432300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2738814" y="4429778"/>
            <a:ext cx="283786" cy="15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208714" y="4425753"/>
            <a:ext cx="182186" cy="15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5885743" y="5379577"/>
            <a:ext cx="517175" cy="5941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 b="5898"/>
          <a:stretch/>
        </p:blipFill>
        <p:spPr>
          <a:xfrm>
            <a:off x="1483645" y="2779294"/>
            <a:ext cx="3424737" cy="638876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" b="5396"/>
          <a:stretch/>
        </p:blipFill>
        <p:spPr>
          <a:xfrm>
            <a:off x="7380279" y="2767262"/>
            <a:ext cx="3424737" cy="64128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11713" y="5607768"/>
            <a:ext cx="138430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009DD9"/>
                </a:solidFill>
              </a:rPr>
              <a:t>이름</a:t>
            </a:r>
            <a:endParaRPr lang="ko-KR" altLang="en-US" sz="1200" b="1" dirty="0">
              <a:solidFill>
                <a:srgbClr val="009DD9"/>
              </a:solidFill>
            </a:endParaRPr>
          </a:p>
        </p:txBody>
      </p:sp>
      <p:sp>
        <p:nvSpPr>
          <p:cNvPr id="22" name="오른쪽 화살표 설명선 21"/>
          <p:cNvSpPr/>
          <p:nvPr/>
        </p:nvSpPr>
        <p:spPr>
          <a:xfrm>
            <a:off x="1576363" y="3787926"/>
            <a:ext cx="3332018" cy="5380137"/>
          </a:xfrm>
          <a:prstGeom prst="rightArrowCallout">
            <a:avLst>
              <a:gd name="adj1" fmla="val 4315"/>
              <a:gd name="adj2" fmla="val 8920"/>
              <a:gd name="adj3" fmla="val 15709"/>
              <a:gd name="adj4" fmla="val 7556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908382" y="6281296"/>
            <a:ext cx="176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</a:t>
            </a:r>
            <a:endParaRPr lang="en-US" altLang="ko-KR" b="1" dirty="0" smtClean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정확히 기입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9077816" y="8494963"/>
            <a:ext cx="1293405" cy="54075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05015" y="8494963"/>
            <a:ext cx="18642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안내에 따라 </a:t>
            </a:r>
            <a:endParaRPr lang="en-US" altLang="ko-KR" b="1" dirty="0" smtClean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실시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1" name="내용 개체 틀 2"/>
          <p:cNvSpPr>
            <a:spLocks noGrp="1"/>
          </p:cNvSpPr>
          <p:nvPr>
            <p:ph idx="1"/>
          </p:nvPr>
        </p:nvSpPr>
        <p:spPr>
          <a:xfrm>
            <a:off x="582863" y="1408105"/>
            <a:ext cx="12042274" cy="8328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문자에 안내된 실시절차대로 검사 실시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소요시간</a:t>
            </a:r>
            <a:r>
              <a:rPr lang="en-US" altLang="ko-KR" sz="2400" dirty="0" smtClean="0"/>
              <a:t>: 40</a:t>
            </a:r>
            <a:r>
              <a:rPr lang="ko-KR" altLang="en-US" sz="2400" dirty="0" smtClean="0"/>
              <a:t>분</a:t>
            </a:r>
            <a:r>
              <a:rPr lang="en-US" altLang="ko-KR" sz="2400" dirty="0" smtClean="0"/>
              <a:t>)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32557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8" b="25147"/>
          <a:stretch/>
        </p:blipFill>
        <p:spPr>
          <a:xfrm>
            <a:off x="7251829" y="3078225"/>
            <a:ext cx="4333875" cy="5113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527849"/>
            <a:ext cx="13208000" cy="1124684"/>
          </a:xfrm>
        </p:spPr>
        <p:txBody>
          <a:bodyPr>
            <a:normAutofit/>
          </a:bodyPr>
          <a:lstStyle/>
          <a:p>
            <a:pPr marL="342900" indent="-342900" algn="l"/>
            <a:r>
              <a:rPr lang="en-US" altLang="ko-KR" sz="3200" b="1" dirty="0">
                <a:latin typeface="+mn-ea"/>
              </a:rPr>
              <a:t>3</a:t>
            </a:r>
            <a:r>
              <a:rPr lang="en-US" altLang="ko-KR" sz="3200" b="1" dirty="0" smtClean="0">
                <a:latin typeface="+mn-ea"/>
              </a:rPr>
              <a:t>. </a:t>
            </a:r>
            <a:r>
              <a:rPr lang="ko-KR" altLang="en-US" sz="3200" b="1" dirty="0" smtClean="0">
                <a:latin typeface="+mn-ea"/>
              </a:rPr>
              <a:t>검사 완료 후</a:t>
            </a:r>
            <a:r>
              <a:rPr lang="en-US" altLang="ko-KR" sz="3200" b="1" dirty="0" smtClean="0">
                <a:latin typeface="+mn-ea"/>
              </a:rPr>
              <a:t>, </a:t>
            </a:r>
            <a:r>
              <a:rPr lang="ko-KR" altLang="en-US" sz="3200" b="1" dirty="0" err="1" smtClean="0">
                <a:latin typeface="+mn-ea"/>
              </a:rPr>
              <a:t>검사결과지</a:t>
            </a:r>
            <a:r>
              <a:rPr lang="ko-KR" altLang="en-US" sz="3200" b="1" dirty="0" smtClean="0">
                <a:latin typeface="+mn-ea"/>
              </a:rPr>
              <a:t> 확인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6156277" y="5567067"/>
            <a:ext cx="743330" cy="7123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4" b="12725"/>
          <a:stretch/>
        </p:blipFill>
        <p:spPr>
          <a:xfrm>
            <a:off x="1447825" y="3741674"/>
            <a:ext cx="4145262" cy="451237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85"/>
          <a:stretch/>
        </p:blipFill>
        <p:spPr>
          <a:xfrm>
            <a:off x="1447822" y="3078224"/>
            <a:ext cx="4145265" cy="6634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061777" y="6997089"/>
            <a:ext cx="2546318" cy="52265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76514" y="7608695"/>
            <a:ext cx="176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</a:rPr>
              <a:t>①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링크 접속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6" name="오른쪽 화살표 설명선 15"/>
          <p:cNvSpPr/>
          <p:nvPr/>
        </p:nvSpPr>
        <p:spPr>
          <a:xfrm rot="5400000">
            <a:off x="8746152" y="6900050"/>
            <a:ext cx="1327066" cy="1958341"/>
          </a:xfrm>
          <a:prstGeom prst="rightArrowCallout">
            <a:avLst>
              <a:gd name="adj1" fmla="val 13754"/>
              <a:gd name="adj2" fmla="val 16471"/>
              <a:gd name="adj3" fmla="val 15709"/>
              <a:gd name="adj4" fmla="val 6234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8822211" y="8645491"/>
            <a:ext cx="20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</a:rPr>
              <a:t>② 선택★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249592" y="4130276"/>
            <a:ext cx="420040" cy="274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2085840" y="5221525"/>
            <a:ext cx="488917" cy="144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내용 개체 틀 2"/>
          <p:cNvSpPr>
            <a:spLocks noGrp="1"/>
          </p:cNvSpPr>
          <p:nvPr>
            <p:ph idx="1"/>
          </p:nvPr>
        </p:nvSpPr>
        <p:spPr>
          <a:xfrm>
            <a:off x="506805" y="1406813"/>
            <a:ext cx="12042274" cy="8328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검사를 실시한 링크에 다시 접속해서 </a:t>
            </a:r>
            <a:r>
              <a:rPr lang="ko-KR" altLang="en-US" sz="2400" dirty="0" err="1" smtClean="0"/>
              <a:t>검사결과지</a:t>
            </a:r>
            <a:r>
              <a:rPr lang="ko-KR" altLang="en-US" sz="2400" dirty="0" smtClean="0"/>
              <a:t> 확인 및 다운로드 가능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405492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463" y="3977811"/>
            <a:ext cx="4085563" cy="231594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896" y="2791859"/>
            <a:ext cx="5476875" cy="659474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38779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buClrTx/>
            </a:pPr>
            <a:r>
              <a:rPr lang="en-US" altLang="ko-KR" sz="3200" b="1" dirty="0" smtClean="0">
                <a:latin typeface="+mn-ea"/>
              </a:rPr>
              <a:t>4. </a:t>
            </a:r>
            <a:r>
              <a:rPr lang="ko-KR" altLang="en-US" sz="3200" b="1" dirty="0">
                <a:latin typeface="+mn-ea"/>
              </a:rPr>
              <a:t>별도 신청자에 한해</a:t>
            </a:r>
            <a:r>
              <a:rPr lang="en-US" altLang="ko-KR" sz="3200" b="1" dirty="0">
                <a:latin typeface="+mn-ea"/>
              </a:rPr>
              <a:t>, </a:t>
            </a:r>
            <a:r>
              <a:rPr lang="ko-KR" altLang="en-US" sz="3200" b="1" dirty="0">
                <a:latin typeface="+mn-ea"/>
              </a:rPr>
              <a:t>온라인</a:t>
            </a:r>
            <a:r>
              <a:rPr lang="en-US" altLang="ko-KR" sz="3200" b="1" dirty="0">
                <a:latin typeface="+mn-ea"/>
              </a:rPr>
              <a:t>/</a:t>
            </a:r>
            <a:r>
              <a:rPr lang="ko-KR" altLang="en-US" sz="3200" b="1" dirty="0">
                <a:latin typeface="+mn-ea"/>
              </a:rPr>
              <a:t>오프라인으로 </a:t>
            </a:r>
            <a:r>
              <a:rPr lang="ko-KR" altLang="en-US" sz="3200" b="1" dirty="0" err="1">
                <a:latin typeface="+mn-ea"/>
              </a:rPr>
              <a:t>해석상담</a:t>
            </a:r>
            <a:r>
              <a:rPr lang="ko-KR" altLang="en-US" sz="3200" b="1" dirty="0">
                <a:latin typeface="+mn-ea"/>
              </a:rPr>
              <a:t> </a:t>
            </a:r>
            <a:r>
              <a:rPr lang="ko-KR" altLang="en-US" sz="3200" b="1" dirty="0" smtClean="0">
                <a:latin typeface="+mn-ea"/>
              </a:rPr>
              <a:t>진행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146" y="1423889"/>
            <a:ext cx="11887200" cy="7793120"/>
          </a:xfrm>
        </p:spPr>
        <p:txBody>
          <a:bodyPr>
            <a:normAutofit/>
          </a:bodyPr>
          <a:lstStyle/>
          <a:p>
            <a:pPr marL="495285" lvl="1" indent="-495285">
              <a:lnSpc>
                <a:spcPct val="150000"/>
              </a:lnSpc>
            </a:pPr>
            <a:r>
              <a:rPr lang="ko-KR" altLang="en-US" sz="2400" dirty="0" smtClean="0"/>
              <a:t>역량관리시스템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통합상담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새내기상담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신청하기</a:t>
            </a:r>
            <a:endParaRPr lang="en-US" altLang="ko-KR" sz="2400" dirty="0" smtClean="0"/>
          </a:p>
          <a:p>
            <a:pPr marL="577832" lvl="2" indent="0">
              <a:lnSpc>
                <a:spcPct val="150000"/>
              </a:lnSpc>
              <a:buNone/>
            </a:pPr>
            <a:r>
              <a:rPr lang="en-US" altLang="ko-KR" sz="2000" dirty="0" smtClean="0">
                <a:solidFill>
                  <a:schemeClr val="tx2"/>
                </a:solidFill>
              </a:rPr>
              <a:t>* </a:t>
            </a:r>
            <a:r>
              <a:rPr lang="ko-KR" altLang="en-US" sz="2000" dirty="0" err="1" smtClean="0">
                <a:solidFill>
                  <a:schemeClr val="tx2"/>
                </a:solidFill>
              </a:rPr>
              <a:t>해석상담</a:t>
            </a:r>
            <a:r>
              <a:rPr lang="ko-KR" altLang="en-US" sz="2000" dirty="0" smtClean="0">
                <a:solidFill>
                  <a:schemeClr val="tx2"/>
                </a:solidFill>
              </a:rPr>
              <a:t> </a:t>
            </a:r>
            <a:r>
              <a:rPr lang="ko-KR" altLang="en-US" sz="2000" dirty="0">
                <a:solidFill>
                  <a:schemeClr val="tx2"/>
                </a:solidFill>
              </a:rPr>
              <a:t>날짜는 신청날로부터 일주일뒤부터 가능</a:t>
            </a:r>
            <a:endParaRPr lang="en-US" altLang="ko-KR" sz="2000" dirty="0">
              <a:solidFill>
                <a:schemeClr val="tx2"/>
              </a:solidFill>
            </a:endParaRPr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</p:txBody>
      </p:sp>
      <p:sp>
        <p:nvSpPr>
          <p:cNvPr id="6" name="직사각형 5"/>
          <p:cNvSpPr/>
          <p:nvPr/>
        </p:nvSpPr>
        <p:spPr>
          <a:xfrm>
            <a:off x="4256673" y="2825933"/>
            <a:ext cx="889000" cy="444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702489" y="3155707"/>
            <a:ext cx="889000" cy="444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19671" y="6175803"/>
            <a:ext cx="889000" cy="444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1012" y="7311890"/>
            <a:ext cx="23241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원하는 상담시간 </a:t>
            </a:r>
            <a:endParaRPr lang="en-US" altLang="ko-KR" b="1" dirty="0" smtClean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734928" y="7958221"/>
            <a:ext cx="1932489" cy="48002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7661373" y="5883171"/>
            <a:ext cx="517175" cy="5941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0934699" y="5605713"/>
            <a:ext cx="1447647" cy="48727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34699" y="5135783"/>
            <a:ext cx="23241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신청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0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4483" t="8734" r="61431" b="4958"/>
          <a:stretch/>
        </p:blipFill>
        <p:spPr>
          <a:xfrm>
            <a:off x="1142015" y="2190941"/>
            <a:ext cx="7014156" cy="7540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38779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buClrTx/>
            </a:pPr>
            <a:r>
              <a:rPr lang="en-US" altLang="ko-KR" sz="3200" b="1" dirty="0" smtClean="0">
                <a:latin typeface="+mn-ea"/>
              </a:rPr>
              <a:t>4. </a:t>
            </a:r>
            <a:r>
              <a:rPr lang="ko-KR" altLang="en-US" sz="3200" b="1" dirty="0">
                <a:latin typeface="+mn-ea"/>
              </a:rPr>
              <a:t>별도 신청자에 한해</a:t>
            </a:r>
            <a:r>
              <a:rPr lang="en-US" altLang="ko-KR" sz="3200" b="1" dirty="0">
                <a:latin typeface="+mn-ea"/>
              </a:rPr>
              <a:t>, </a:t>
            </a:r>
            <a:r>
              <a:rPr lang="ko-KR" altLang="en-US" sz="3200" b="1" dirty="0">
                <a:latin typeface="+mn-ea"/>
              </a:rPr>
              <a:t>온라인</a:t>
            </a:r>
            <a:r>
              <a:rPr lang="en-US" altLang="ko-KR" sz="3200" b="1" dirty="0">
                <a:latin typeface="+mn-ea"/>
              </a:rPr>
              <a:t>/</a:t>
            </a:r>
            <a:r>
              <a:rPr lang="ko-KR" altLang="en-US" sz="3200" b="1" dirty="0">
                <a:latin typeface="+mn-ea"/>
              </a:rPr>
              <a:t>오프라인으로 </a:t>
            </a:r>
            <a:r>
              <a:rPr lang="ko-KR" altLang="en-US" sz="3200" b="1" dirty="0" err="1">
                <a:latin typeface="+mn-ea"/>
              </a:rPr>
              <a:t>해석상담</a:t>
            </a:r>
            <a:r>
              <a:rPr lang="ko-KR" altLang="en-US" sz="3200" b="1" dirty="0">
                <a:latin typeface="+mn-ea"/>
              </a:rPr>
              <a:t> 진행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0400" y="1443788"/>
            <a:ext cx="11887200" cy="8462211"/>
          </a:xfrm>
        </p:spPr>
        <p:txBody>
          <a:bodyPr>
            <a:normAutofit/>
          </a:bodyPr>
          <a:lstStyle/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0" lvl="1" indent="0">
              <a:lnSpc>
                <a:spcPct val="150000"/>
              </a:lnSpc>
              <a:buNone/>
            </a:pPr>
            <a:endParaRPr lang="en-US" altLang="ko-KR" sz="24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2590800" y="4673600"/>
            <a:ext cx="4445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304524" y="4782165"/>
            <a:ext cx="2115076" cy="26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222499" y="5140514"/>
            <a:ext cx="1446751" cy="2462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010-0000-0000</a:t>
            </a:r>
            <a:endParaRPr lang="ko-KR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2499" y="5533534"/>
            <a:ext cx="1765301" cy="2462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kau@kau.ac.kr</a:t>
            </a:r>
            <a:endParaRPr lang="ko-KR" altLang="en-US" sz="1000" dirty="0"/>
          </a:p>
        </p:txBody>
      </p:sp>
      <p:sp>
        <p:nvSpPr>
          <p:cNvPr id="12" name="직사각형 11"/>
          <p:cNvSpPr/>
          <p:nvPr/>
        </p:nvSpPr>
        <p:spPr>
          <a:xfrm>
            <a:off x="2222499" y="5925027"/>
            <a:ext cx="2006601" cy="2337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222500" y="6309460"/>
            <a:ext cx="1117600" cy="2174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5065" y="9221960"/>
            <a:ext cx="929070" cy="4731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0775" y="5301625"/>
            <a:ext cx="2624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</a:rPr>
              <a:t>③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연락처 정확히 입력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4425" y="5844687"/>
            <a:ext cx="2624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</a:rPr>
              <a:t>④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흥미진진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선택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4425" y="6233444"/>
            <a:ext cx="29674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 온라인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오프라인 선택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0775" y="6606039"/>
            <a:ext cx="60834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 신청한 </a:t>
            </a:r>
            <a:r>
              <a:rPr lang="ko-KR" altLang="en-US" b="1" dirty="0" err="1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비교과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프로그램 입력</a:t>
            </a:r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흥미진진</a:t>
            </a:r>
            <a:r>
              <a:rPr lang="en-US" altLang="ko-KR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강점</a:t>
            </a:r>
            <a:endParaRPr lang="ko-KR" altLang="en-US" sz="1600" dirty="0">
              <a:solidFill>
                <a:schemeClr val="accent2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222500" y="6662689"/>
            <a:ext cx="1446750" cy="2174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495146" y="1423889"/>
            <a:ext cx="11887200" cy="779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95285" indent="-495285" algn="l" defTabSz="1320759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4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117" indent="-412737" algn="l" defTabSz="1320759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49" indent="-330190" algn="l" defTabSz="1320759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329" indent="-330190" algn="l" defTabSz="1320759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709" indent="-330190" algn="l" defTabSz="1320759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08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285" lvl="1" indent="-495285">
              <a:lnSpc>
                <a:spcPct val="150000"/>
              </a:lnSpc>
            </a:pPr>
            <a:r>
              <a:rPr lang="ko-KR" altLang="en-US" sz="2400" dirty="0" smtClean="0"/>
              <a:t>역량관리시스템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통합상담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새내기상담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신청하기</a:t>
            </a: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0322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91305"/>
            <a:ext cx="13208000" cy="327632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buClrTx/>
            </a:pPr>
            <a:r>
              <a:rPr lang="en-US" altLang="ko-KR" sz="3200" b="1" dirty="0" smtClean="0">
                <a:latin typeface="+mn-ea"/>
              </a:rPr>
              <a:t>4. </a:t>
            </a:r>
            <a:r>
              <a:rPr lang="ko-KR" altLang="en-US" sz="3200" b="1" dirty="0">
                <a:latin typeface="+mn-ea"/>
              </a:rPr>
              <a:t>별도 신청자에 한해</a:t>
            </a:r>
            <a:r>
              <a:rPr lang="en-US" altLang="ko-KR" sz="3200" b="1" dirty="0">
                <a:latin typeface="+mn-ea"/>
              </a:rPr>
              <a:t>, </a:t>
            </a:r>
            <a:r>
              <a:rPr lang="ko-KR" altLang="en-US" sz="3200" b="1" dirty="0">
                <a:latin typeface="+mn-ea"/>
              </a:rPr>
              <a:t>온라인</a:t>
            </a:r>
            <a:r>
              <a:rPr lang="en-US" altLang="ko-KR" sz="3200" b="1" dirty="0">
                <a:latin typeface="+mn-ea"/>
              </a:rPr>
              <a:t>/</a:t>
            </a:r>
            <a:r>
              <a:rPr lang="ko-KR" altLang="en-US" sz="3200" b="1" dirty="0">
                <a:latin typeface="+mn-ea"/>
              </a:rPr>
              <a:t>오프라인으로 </a:t>
            </a:r>
            <a:r>
              <a:rPr lang="ko-KR" altLang="en-US" sz="3200" b="1" dirty="0" err="1">
                <a:latin typeface="+mn-ea"/>
              </a:rPr>
              <a:t>해석상담</a:t>
            </a:r>
            <a:r>
              <a:rPr lang="ko-KR" altLang="en-US" sz="3200" b="1" dirty="0">
                <a:latin typeface="+mn-ea"/>
              </a:rPr>
              <a:t> 진행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0400" y="1962485"/>
            <a:ext cx="11887200" cy="73639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ko-KR" altLang="en-US" sz="2400" b="1" dirty="0" smtClean="0"/>
              <a:t>신청한 상담이 승인되었는지 확인</a:t>
            </a:r>
            <a:endParaRPr lang="en-US" altLang="ko-KR" sz="2400" b="1" dirty="0" smtClean="0"/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ko-KR" altLang="en-US" sz="2400" b="1" dirty="0" smtClean="0"/>
              <a:t>오프라인 상담</a:t>
            </a:r>
            <a:endParaRPr lang="en-US" altLang="ko-KR" sz="2400" b="1" dirty="0" smtClean="0"/>
          </a:p>
          <a:p>
            <a:pPr marL="577832" lvl="1" indent="0">
              <a:lnSpc>
                <a:spcPct val="150000"/>
              </a:lnSpc>
              <a:buNone/>
            </a:pPr>
            <a:r>
              <a:rPr lang="ko-KR" altLang="en-US" sz="2400" dirty="0" smtClean="0"/>
              <a:t>신청한 시간에 </a:t>
            </a:r>
            <a:r>
              <a:rPr lang="ko-KR" altLang="en-US" sz="2400" b="1" dirty="0" smtClean="0">
                <a:solidFill>
                  <a:schemeClr val="tx2"/>
                </a:solidFill>
              </a:rPr>
              <a:t>새내기성공센터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(</a:t>
            </a:r>
            <a:r>
              <a:rPr lang="ko-KR" altLang="en-US" sz="2400" b="1" dirty="0" smtClean="0">
                <a:solidFill>
                  <a:schemeClr val="tx2"/>
                </a:solidFill>
              </a:rPr>
              <a:t>학생회관 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205</a:t>
            </a:r>
            <a:r>
              <a:rPr lang="ko-KR" altLang="en-US" sz="2400" b="1" dirty="0" smtClean="0">
                <a:solidFill>
                  <a:schemeClr val="tx2"/>
                </a:solidFill>
              </a:rPr>
              <a:t>호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)</a:t>
            </a:r>
            <a:r>
              <a:rPr lang="ko-KR" altLang="en-US" sz="2400" dirty="0" smtClean="0"/>
              <a:t>에 방문해서 상담 진행</a:t>
            </a:r>
            <a:endParaRPr lang="en-US" altLang="ko-KR" sz="2400" dirty="0"/>
          </a:p>
          <a:p>
            <a:pPr marL="577832" lvl="1" indent="0">
              <a:lnSpc>
                <a:spcPct val="150000"/>
              </a:lnSpc>
              <a:buNone/>
            </a:pPr>
            <a:r>
              <a:rPr lang="en-US" altLang="ko-KR" sz="2000" dirty="0" smtClean="0"/>
              <a:t>* </a:t>
            </a:r>
            <a:r>
              <a:rPr lang="ko-KR" altLang="en-US" sz="2000" dirty="0"/>
              <a:t>상담 진행 시</a:t>
            </a:r>
            <a:r>
              <a:rPr lang="en-US" altLang="ko-KR" sz="2000" dirty="0"/>
              <a:t>,</a:t>
            </a:r>
            <a:r>
              <a:rPr lang="ko-KR" altLang="en-US" sz="2000" dirty="0"/>
              <a:t> 검사 결과지 </a:t>
            </a:r>
            <a:r>
              <a:rPr lang="ko-KR" altLang="en-US" sz="2000" dirty="0" smtClean="0"/>
              <a:t>필요</a:t>
            </a:r>
            <a:endParaRPr lang="en-US" altLang="ko-KR" sz="2400" dirty="0" smtClean="0"/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ko-KR" altLang="en-US" sz="2400" b="1" dirty="0" smtClean="0"/>
              <a:t>온라인 상담</a:t>
            </a:r>
            <a:endParaRPr lang="en-US" altLang="ko-KR" sz="2400" b="1" dirty="0" smtClean="0"/>
          </a:p>
          <a:p>
            <a:pPr marL="1035032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 smtClean="0"/>
              <a:t>상담신청 승인 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입력한 메일로 온라인상담을 위한 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zoom</a:t>
            </a:r>
            <a:r>
              <a:rPr lang="ko-KR" altLang="en-US" sz="2400" b="1" dirty="0" smtClean="0">
                <a:solidFill>
                  <a:schemeClr val="tx2"/>
                </a:solidFill>
              </a:rPr>
              <a:t>링크 </a:t>
            </a:r>
            <a:r>
              <a:rPr lang="ko-KR" altLang="en-US" sz="2400" dirty="0" smtClean="0"/>
              <a:t>발송</a:t>
            </a:r>
            <a:endParaRPr lang="en-US" altLang="ko-KR" sz="2000" dirty="0" smtClean="0"/>
          </a:p>
          <a:p>
            <a:pPr marL="1035032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 smtClean="0"/>
              <a:t>상담을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신청한 시간에 </a:t>
            </a:r>
            <a:r>
              <a:rPr lang="en-US" altLang="ko-KR" sz="2400" dirty="0" smtClean="0"/>
              <a:t>zoom</a:t>
            </a:r>
            <a:r>
              <a:rPr lang="ko-KR" altLang="en-US" sz="2400" dirty="0" smtClean="0"/>
              <a:t>링크에 접속해서 온라인상담 진행                                          </a:t>
            </a:r>
            <a:r>
              <a:rPr lang="en-US" altLang="ko-KR" sz="2000" dirty="0" smtClean="0"/>
              <a:t>* </a:t>
            </a:r>
            <a:r>
              <a:rPr lang="ko-KR" altLang="en-US" sz="2000" dirty="0" smtClean="0"/>
              <a:t>상담 진행 시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검사 결과지 필요                                                                                                    </a:t>
            </a:r>
            <a:r>
              <a:rPr lang="en-US" altLang="ko-KR" sz="2000" dirty="0" smtClean="0"/>
              <a:t>* </a:t>
            </a:r>
            <a:r>
              <a:rPr lang="ko-KR" altLang="en-US" sz="2000" dirty="0" smtClean="0"/>
              <a:t>인터넷이 안정적이고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주변 소음이 없는 환경에서 참여 권장</a:t>
            </a:r>
            <a:endParaRPr lang="en-US" altLang="ko-KR" sz="2000" dirty="0" smtClean="0"/>
          </a:p>
          <a:p>
            <a:pPr marL="495285" lvl="1" indent="-495285">
              <a:lnSpc>
                <a:spcPct val="200000"/>
              </a:lnSpc>
            </a:pPr>
            <a:r>
              <a:rPr lang="ko-KR" altLang="en-US" sz="2400" b="1" dirty="0" smtClean="0"/>
              <a:t>상담 소요시간</a:t>
            </a:r>
            <a:r>
              <a:rPr lang="en-US" altLang="ko-KR" sz="2400" b="1" dirty="0" smtClean="0"/>
              <a:t>: 30</a:t>
            </a:r>
            <a:r>
              <a:rPr lang="ko-KR" altLang="en-US" sz="2400" b="1" dirty="0" smtClean="0"/>
              <a:t>분</a:t>
            </a:r>
            <a:r>
              <a:rPr lang="en-US" altLang="ko-KR" sz="2400" b="1" dirty="0" smtClean="0"/>
              <a:t>-50</a:t>
            </a:r>
            <a:r>
              <a:rPr lang="ko-KR" altLang="en-US" sz="2400" b="1" dirty="0" smtClean="0"/>
              <a:t>분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740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508106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latin typeface="+mn-ea"/>
              </a:rPr>
              <a:t>5. </a:t>
            </a:r>
            <a:r>
              <a:rPr lang="ko-KR" altLang="en-US" sz="3200" b="1" dirty="0"/>
              <a:t>만족도 </a:t>
            </a:r>
            <a:r>
              <a:rPr lang="ko-KR" altLang="en-US" sz="3200" b="1" dirty="0" smtClean="0"/>
              <a:t>조사 실시 </a:t>
            </a:r>
            <a:endParaRPr lang="en-US" altLang="ko-KR" sz="32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0400" y="1287379"/>
            <a:ext cx="11887200" cy="25974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프로그램 이수 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역량관리시스템 </a:t>
            </a:r>
            <a:r>
              <a:rPr lang="ko-KR" altLang="en-US" sz="2400" dirty="0" err="1" smtClean="0"/>
              <a:t>비교과</a:t>
            </a:r>
            <a:r>
              <a:rPr lang="ko-KR" altLang="en-US" sz="2400" dirty="0" smtClean="0"/>
              <a:t> 프로그램에서 만족도 조사 설문 실시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설문을 완료한 신청자에 한해서 마일리지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시간 부여</a:t>
            </a:r>
            <a:endParaRPr lang="ko-KR" altLang="en-US" sz="24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6561423"/>
            <a:ext cx="13208000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320759" rtl="0" eaLnBrk="1" latinLnBrk="1" hangingPunct="1">
              <a:spcBef>
                <a:spcPct val="0"/>
              </a:spcBef>
              <a:buNone/>
              <a:defRPr sz="635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3200" b="1" dirty="0" smtClean="0">
                <a:latin typeface="+mn-ea"/>
              </a:rPr>
              <a:t>6. </a:t>
            </a:r>
            <a:r>
              <a:rPr lang="ko-KR" altLang="en-US" sz="3200" b="1" dirty="0" smtClean="0">
                <a:latin typeface="+mn-ea"/>
              </a:rPr>
              <a:t>프로그램 이수 후</a:t>
            </a:r>
            <a:r>
              <a:rPr lang="en-US" altLang="ko-KR" sz="3200" b="1" dirty="0" smtClean="0">
                <a:latin typeface="+mn-ea"/>
              </a:rPr>
              <a:t>, </a:t>
            </a:r>
            <a:r>
              <a:rPr lang="ko-KR" altLang="en-US" sz="3200" b="1" dirty="0" smtClean="0"/>
              <a:t>마일리지 부여</a:t>
            </a:r>
            <a:endParaRPr lang="en-US" altLang="ko-KR" sz="3200" b="1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60400" y="7309990"/>
            <a:ext cx="11887200" cy="544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85" indent="-495285" algn="l" defTabSz="1320759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4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117" indent="-412737" algn="l" defTabSz="1320759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49" indent="-330190" algn="l" defTabSz="1320759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329" indent="-330190" algn="l" defTabSz="1320759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709" indent="-330190" algn="l" defTabSz="1320759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08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만족도조사 완료 여부를 확인하고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프로그램 </a:t>
            </a:r>
            <a:r>
              <a:rPr lang="ko-KR" altLang="en-US" sz="2400" dirty="0" err="1" smtClean="0"/>
              <a:t>종료시</a:t>
            </a:r>
            <a:r>
              <a:rPr lang="ko-KR" altLang="en-US" sz="2400" dirty="0" smtClean="0"/>
              <a:t> 마일리지 부여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프로그램종료시점 기준 </a:t>
            </a:r>
            <a:r>
              <a:rPr lang="ko-KR" altLang="en-US" sz="2400" dirty="0" err="1" smtClean="0"/>
              <a:t>검사완료</a:t>
            </a:r>
            <a:r>
              <a:rPr lang="ko-KR" altLang="en-US" sz="2400" dirty="0" smtClean="0"/>
              <a:t> 및 </a:t>
            </a:r>
            <a:r>
              <a:rPr lang="ko-KR" altLang="en-US" sz="2400" dirty="0" err="1" smtClean="0"/>
              <a:t>설문완료</a:t>
            </a:r>
            <a:r>
              <a:rPr lang="ko-KR" altLang="en-US" sz="2400" dirty="0" smtClean="0"/>
              <a:t> 학생에게만 마일리지 부여                       </a:t>
            </a:r>
            <a:r>
              <a:rPr lang="ko-KR" altLang="en-US" sz="2000" dirty="0" smtClean="0">
                <a:solidFill>
                  <a:schemeClr val="tx2"/>
                </a:solidFill>
              </a:rPr>
              <a:t>예시</a:t>
            </a:r>
            <a:r>
              <a:rPr lang="en-US" altLang="ko-KR" sz="2000" dirty="0" smtClean="0">
                <a:solidFill>
                  <a:schemeClr val="tx2"/>
                </a:solidFill>
              </a:rPr>
              <a:t>)</a:t>
            </a:r>
            <a:r>
              <a:rPr lang="ko-KR" altLang="en-US" sz="2000" dirty="0" smtClean="0">
                <a:solidFill>
                  <a:schemeClr val="tx2"/>
                </a:solidFill>
              </a:rPr>
              <a:t>프로그램종료일 </a:t>
            </a:r>
            <a:r>
              <a:rPr lang="en-US" altLang="ko-KR" sz="2000" dirty="0" smtClean="0">
                <a:solidFill>
                  <a:schemeClr val="tx2"/>
                </a:solidFill>
              </a:rPr>
              <a:t>18</a:t>
            </a:r>
            <a:r>
              <a:rPr lang="ko-KR" altLang="en-US" sz="2000" dirty="0" smtClean="0">
                <a:solidFill>
                  <a:schemeClr val="tx2"/>
                </a:solidFill>
              </a:rPr>
              <a:t>일</a:t>
            </a:r>
            <a:r>
              <a:rPr lang="en-US" altLang="ko-KR" sz="2000" dirty="0">
                <a:solidFill>
                  <a:schemeClr val="tx2"/>
                </a:solidFill>
              </a:rPr>
              <a:t> </a:t>
            </a:r>
            <a:r>
              <a:rPr lang="ko-KR" altLang="en-US" sz="2000" dirty="0" smtClean="0">
                <a:solidFill>
                  <a:schemeClr val="tx2"/>
                </a:solidFill>
              </a:rPr>
              <a:t>기준</a:t>
            </a:r>
            <a:r>
              <a:rPr lang="en-US" altLang="ko-KR" sz="2000" dirty="0" smtClean="0">
                <a:solidFill>
                  <a:schemeClr val="tx2"/>
                </a:solidFill>
              </a:rPr>
              <a:t>, </a:t>
            </a:r>
            <a:r>
              <a:rPr lang="ko-KR" altLang="en-US" sz="2000" dirty="0" err="1" smtClean="0">
                <a:solidFill>
                  <a:schemeClr val="tx2"/>
                </a:solidFill>
              </a:rPr>
              <a:t>검사완료</a:t>
            </a:r>
            <a:r>
              <a:rPr lang="ko-KR" altLang="en-US" sz="2000" dirty="0" smtClean="0">
                <a:solidFill>
                  <a:schemeClr val="tx2"/>
                </a:solidFill>
              </a:rPr>
              <a:t> 및 </a:t>
            </a:r>
            <a:r>
              <a:rPr lang="ko-KR" altLang="en-US" sz="2000" dirty="0" err="1" smtClean="0">
                <a:solidFill>
                  <a:schemeClr val="tx2"/>
                </a:solidFill>
              </a:rPr>
              <a:t>설문완료</a:t>
            </a:r>
            <a:r>
              <a:rPr lang="ko-KR" altLang="en-US" sz="2000" dirty="0" smtClean="0">
                <a:solidFill>
                  <a:schemeClr val="tx2"/>
                </a:solidFill>
              </a:rPr>
              <a:t>  학생에게만 마일리지 부여 </a:t>
            </a:r>
            <a:endParaRPr lang="ko-KR" altLang="en-US" sz="2000" dirty="0">
              <a:solidFill>
                <a:schemeClr val="tx2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19214" b="43996"/>
          <a:stretch/>
        </p:blipFill>
        <p:spPr>
          <a:xfrm>
            <a:off x="1225884" y="2858921"/>
            <a:ext cx="8233538" cy="2597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7441532" y="4157590"/>
            <a:ext cx="802105" cy="64120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6106" y="4934918"/>
            <a:ext cx="26108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설문조사 실시 및 제출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66933"/>
      </p:ext>
    </p:extLst>
  </p:cSld>
  <p:clrMapOvr>
    <a:masterClrMapping/>
  </p:clrMapOvr>
</p:sld>
</file>

<file path=ppt/theme/theme1.xml><?xml version="1.0" encoding="utf-8"?>
<a:theme xmlns:a="http://schemas.openxmlformats.org/drawingml/2006/main" name="New_Simple01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TM10237555[[fn=심플 테마]]</Template>
  <TotalTime>1872</TotalTime>
  <Words>463</Words>
  <Application>Microsoft Office PowerPoint</Application>
  <PresentationFormat>사용자 지정</PresentationFormat>
  <Paragraphs>100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Tw Cen MT</vt:lpstr>
      <vt:lpstr>Wingdings 3</vt:lpstr>
      <vt:lpstr>New_Simple01</vt:lpstr>
      <vt:lpstr>‘흥미진진-강점’ 신청 안내</vt:lpstr>
      <vt:lpstr>역량관리시스템에서 ‘흥미진진-흥미’ 비교과 프로그램 신청</vt:lpstr>
      <vt:lpstr>2. 문자로 받은 링크에 접속하여 검사 실시</vt:lpstr>
      <vt:lpstr>2. 문자로 받은 링크에 접속하여 검사 실시</vt:lpstr>
      <vt:lpstr>3. 검사 완료 후, 검사결과지 확인</vt:lpstr>
      <vt:lpstr>4. 별도 신청자에 한해, 온라인/오프라인으로 해석상담 진행</vt:lpstr>
      <vt:lpstr>4. 별도 신청자에 한해, 온라인/오프라인으로 해석상담 진행</vt:lpstr>
      <vt:lpstr>4. 별도 신청자에 한해, 온라인/오프라인으로 해석상담 진행</vt:lpstr>
      <vt:lpstr>5. 만족도 조사 실시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112</cp:revision>
  <cp:lastPrinted>2020-08-19T01:09:39Z</cp:lastPrinted>
  <dcterms:created xsi:type="dcterms:W3CDTF">2020-08-18T02:27:55Z</dcterms:created>
  <dcterms:modified xsi:type="dcterms:W3CDTF">2022-01-03T01:52:15Z</dcterms:modified>
</cp:coreProperties>
</file>